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3" r:id="rId8"/>
    <p:sldId id="262" r:id="rId9"/>
    <p:sldId id="264" r:id="rId10"/>
    <p:sldId id="278" r:id="rId11"/>
    <p:sldId id="265" r:id="rId12"/>
    <p:sldId id="266" r:id="rId13"/>
    <p:sldId id="267" r:id="rId14"/>
    <p:sldId id="273" r:id="rId15"/>
    <p:sldId id="274" r:id="rId16"/>
    <p:sldId id="275" r:id="rId17"/>
    <p:sldId id="276" r:id="rId18"/>
    <p:sldId id="268" r:id="rId19"/>
    <p:sldId id="269" r:id="rId20"/>
    <p:sldId id="270" r:id="rId21"/>
    <p:sldId id="277" r:id="rId22"/>
    <p:sldId id="271" r:id="rId23"/>
    <p:sldId id="27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762" y="-1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1"/>
      </p:bgRef>
    </p:bg>
    <p:spTree>
      <p:nvGrpSpPr>
        <p:cNvPr id="1" name=""/>
        <p:cNvGrpSpPr/>
        <p:nvPr/>
      </p:nvGrpSpPr>
      <p:grpSpPr>
        <a:xfrm>
          <a:off x="0" y="0"/>
          <a:ext cx="0" cy="0"/>
          <a:chOff x="0" y="0"/>
          <a:chExt cx="0" cy="0"/>
        </a:xfrm>
      </p:grpSpPr>
      <p:pic>
        <p:nvPicPr>
          <p:cNvPr id="8" name="Picture 7" descr="TitleSlideNoBackgroun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031"/>
            <a:ext cx="9094878" cy="6877207"/>
          </a:xfrm>
          <a:prstGeom prst="rect">
            <a:avLst/>
          </a:prstGeom>
        </p:spPr>
      </p:pic>
      <p:sp>
        <p:nvSpPr>
          <p:cNvPr id="2" name="Title 1"/>
          <p:cNvSpPr>
            <a:spLocks noGrp="1"/>
          </p:cNvSpPr>
          <p:nvPr>
            <p:ph type="ctrTitle"/>
          </p:nvPr>
        </p:nvSpPr>
        <p:spPr>
          <a:xfrm>
            <a:off x="685800" y="2130425"/>
            <a:ext cx="7772400" cy="1470025"/>
          </a:xfrm>
        </p:spPr>
        <p:txBody>
          <a:bodyPr/>
          <a:lstStyle>
            <a:lvl1pPr>
              <a:defRPr b="1" cap="small">
                <a:solidFill>
                  <a:schemeClr val="tx1"/>
                </a:solidFill>
                <a:effectLst>
                  <a:glow rad="1409700">
                    <a:schemeClr val="bg1">
                      <a:alpha val="20000"/>
                    </a:schemeClr>
                  </a:glo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lumMod val="85000"/>
                    <a:lumOff val="1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23C397E-0BBC-44F5-96F1-52CBC6A9E5D9}" type="datetimeFigureOut">
              <a:rPr lang="en-US" smtClean="0"/>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847472" y="6294390"/>
            <a:ext cx="2133600" cy="365125"/>
          </a:xfrm>
        </p:spPr>
        <p:txBody>
          <a:bodyPr/>
          <a:lstStyle>
            <a:lvl1pPr>
              <a:defRPr sz="1600">
                <a:solidFill>
                  <a:schemeClr val="bg1"/>
                </a:solidFill>
              </a:defRPr>
            </a:lvl1pPr>
          </a:lstStyle>
          <a:p>
            <a:fld id="{7F4B8FB9-FCA7-42EC-A7EC-21C8F3702682}" type="slidenum">
              <a:rPr lang="en-US" smtClean="0"/>
              <a:t>‹#›</a:t>
            </a:fld>
            <a:endParaRPr lang="en-US"/>
          </a:p>
        </p:txBody>
      </p:sp>
    </p:spTree>
    <p:extLst>
      <p:ext uri="{BB962C8B-B14F-4D97-AF65-F5344CB8AC3E}">
        <p14:creationId xmlns:p14="http://schemas.microsoft.com/office/powerpoint/2010/main" val="36438775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3C397E-0BBC-44F5-96F1-52CBC6A9E5D9}" type="datetimeFigureOut">
              <a:rPr lang="en-US" smtClean="0"/>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B8FB9-FCA7-42EC-A7EC-21C8F3702682}" type="slidenum">
              <a:rPr lang="en-US" smtClean="0"/>
              <a:t>‹#›</a:t>
            </a:fld>
            <a:endParaRPr lang="en-US"/>
          </a:p>
        </p:txBody>
      </p:sp>
    </p:spTree>
    <p:extLst>
      <p:ext uri="{BB962C8B-B14F-4D97-AF65-F5344CB8AC3E}">
        <p14:creationId xmlns:p14="http://schemas.microsoft.com/office/powerpoint/2010/main" val="1150780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3C397E-0BBC-44F5-96F1-52CBC6A9E5D9}" type="datetimeFigureOut">
              <a:rPr lang="en-US" smtClean="0"/>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B8FB9-FCA7-42EC-A7EC-21C8F3702682}" type="slidenum">
              <a:rPr lang="en-US" smtClean="0"/>
              <a:t>‹#›</a:t>
            </a:fld>
            <a:endParaRPr lang="en-US"/>
          </a:p>
        </p:txBody>
      </p:sp>
    </p:spTree>
    <p:extLst>
      <p:ext uri="{BB962C8B-B14F-4D97-AF65-F5344CB8AC3E}">
        <p14:creationId xmlns:p14="http://schemas.microsoft.com/office/powerpoint/2010/main" val="3143861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pic>
        <p:nvPicPr>
          <p:cNvPr id="10" name="Picture 9" descr="MainSlideNoBackgroun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688" y="5997256"/>
            <a:ext cx="9125712" cy="777240"/>
          </a:xfrm>
          <a:prstGeom prst="rect">
            <a:avLst/>
          </a:prstGeom>
        </p:spPr>
      </p:pic>
      <p:sp>
        <p:nvSpPr>
          <p:cNvPr id="2" name="Title 1"/>
          <p:cNvSpPr>
            <a:spLocks noGrp="1"/>
          </p:cNvSpPr>
          <p:nvPr>
            <p:ph type="title"/>
          </p:nvPr>
        </p:nvSpPr>
        <p:spPr>
          <a:xfrm>
            <a:off x="457200" y="-51421"/>
            <a:ext cx="8229600" cy="1143000"/>
          </a:xfrm>
        </p:spPr>
        <p:txBody>
          <a:bodyPr/>
          <a:lstStyle>
            <a:lvl1pPr>
              <a:defRPr>
                <a:solidFill>
                  <a:schemeClr val="tx2">
                    <a:lumMod val="75000"/>
                  </a:schemeClr>
                </a:solidFill>
                <a:effectLst>
                  <a:glow rad="863600">
                    <a:schemeClr val="bg1">
                      <a:alpha val="15000"/>
                    </a:schemeClr>
                  </a:glo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102531"/>
            <a:ext cx="8229600" cy="4894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68688" y="6232430"/>
            <a:ext cx="2133600" cy="365125"/>
          </a:xfrm>
        </p:spPr>
        <p:txBody>
          <a:bodyPr/>
          <a:lstStyle>
            <a:lvl1pPr>
              <a:defRPr sz="1600">
                <a:solidFill>
                  <a:srgbClr val="FFFFFF"/>
                </a:solidFill>
              </a:defRPr>
            </a:lvl1pPr>
          </a:lstStyle>
          <a:p>
            <a:fld id="{7F4B8FB9-FCA7-42EC-A7EC-21C8F3702682}" type="slidenum">
              <a:rPr lang="en-US" smtClean="0"/>
              <a:t>‹#›</a:t>
            </a:fld>
            <a:endParaRPr lang="en-US"/>
          </a:p>
        </p:txBody>
      </p:sp>
      <p:sp>
        <p:nvSpPr>
          <p:cNvPr id="9" name="Rectangle 8"/>
          <p:cNvSpPr/>
          <p:nvPr/>
        </p:nvSpPr>
        <p:spPr>
          <a:xfrm>
            <a:off x="215303" y="1085938"/>
            <a:ext cx="8754837" cy="4627936"/>
          </a:xfrm>
          <a:prstGeom prst="rect">
            <a:avLst/>
          </a:prstGeom>
          <a:solidFill>
            <a:schemeClr val="bg1">
              <a:alpha val="13000"/>
            </a:schemeClr>
          </a:solidFill>
          <a:ln>
            <a:noFill/>
          </a:ln>
          <a:effectLst>
            <a:outerShdw blurRad="76200" dir="13500000" sy="23000" kx="1200000" algn="br" rotWithShape="0">
              <a:prstClr val="black">
                <a:alpha val="20000"/>
              </a:prstClr>
            </a:outerShdw>
            <a:softEdge rad="190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97071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pic>
        <p:nvPicPr>
          <p:cNvPr id="8" name="Picture 7" descr="TitleSlideNoBackgroun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129"/>
            <a:ext cx="9169482" cy="6933619"/>
          </a:xfrm>
          <a:prstGeom prst="rect">
            <a:avLst/>
          </a:prstGeom>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3C397E-0BBC-44F5-96F1-52CBC6A9E5D9}" type="datetimeFigureOut">
              <a:rPr lang="en-US" smtClean="0"/>
              <a:t>3/9/2015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955888" y="6356350"/>
            <a:ext cx="2133600" cy="365125"/>
          </a:xfrm>
        </p:spPr>
        <p:txBody>
          <a:bodyPr/>
          <a:lstStyle>
            <a:lvl1pPr>
              <a:defRPr sz="1600">
                <a:solidFill>
                  <a:srgbClr val="FFFFFF"/>
                </a:solidFill>
              </a:defRPr>
            </a:lvl1pPr>
          </a:lstStyle>
          <a:p>
            <a:fld id="{7F4B8FB9-FCA7-42EC-A7EC-21C8F3702682}" type="slidenum">
              <a:rPr lang="en-US" smtClean="0"/>
              <a:t>‹#›</a:t>
            </a:fld>
            <a:endParaRPr lang="en-US"/>
          </a:p>
        </p:txBody>
      </p:sp>
    </p:spTree>
    <p:extLst>
      <p:ext uri="{BB962C8B-B14F-4D97-AF65-F5344CB8AC3E}">
        <p14:creationId xmlns:p14="http://schemas.microsoft.com/office/powerpoint/2010/main" val="404629342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pic>
        <p:nvPicPr>
          <p:cNvPr id="9" name="Picture 8" descr="MainSlideNoBackgroun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88" y="5962910"/>
            <a:ext cx="9125712" cy="77724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3C397E-0BBC-44F5-96F1-52CBC6A9E5D9}" type="datetimeFigureOut">
              <a:rPr lang="en-US" smtClean="0"/>
              <a:t>3/9/2015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770032" y="6263410"/>
            <a:ext cx="2133600" cy="365125"/>
          </a:xfrm>
        </p:spPr>
        <p:txBody>
          <a:bodyPr/>
          <a:lstStyle>
            <a:lvl1pPr>
              <a:defRPr sz="1600">
                <a:solidFill>
                  <a:schemeClr val="bg1"/>
                </a:solidFill>
              </a:defRPr>
            </a:lvl1pPr>
          </a:lstStyle>
          <a:p>
            <a:fld id="{7F4B8FB9-FCA7-42EC-A7EC-21C8F3702682}" type="slidenum">
              <a:rPr lang="en-US" smtClean="0"/>
              <a:t>‹#›</a:t>
            </a:fld>
            <a:endParaRPr lang="en-US"/>
          </a:p>
        </p:txBody>
      </p:sp>
      <p:sp>
        <p:nvSpPr>
          <p:cNvPr id="10" name="Rectangle 9"/>
          <p:cNvSpPr/>
          <p:nvPr/>
        </p:nvSpPr>
        <p:spPr>
          <a:xfrm>
            <a:off x="457200" y="1417638"/>
            <a:ext cx="4191000" cy="4467846"/>
          </a:xfrm>
          <a:prstGeom prst="rect">
            <a:avLst/>
          </a:prstGeom>
          <a:solidFill>
            <a:schemeClr val="bg1">
              <a:alpha val="13000"/>
            </a:schemeClr>
          </a:solidFill>
          <a:ln>
            <a:noFill/>
          </a:ln>
          <a:effectLst>
            <a:outerShdw blurRad="76200" dir="13500000" sy="23000" kx="1200000" algn="br" rotWithShape="0">
              <a:prstClr val="black">
                <a:alpha val="20000"/>
              </a:prstClr>
            </a:outerShdw>
            <a:softEdge rad="190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4648200" y="1627337"/>
            <a:ext cx="4191000" cy="4467846"/>
          </a:xfrm>
          <a:prstGeom prst="rect">
            <a:avLst/>
          </a:prstGeom>
          <a:solidFill>
            <a:schemeClr val="bg1">
              <a:alpha val="13000"/>
            </a:schemeClr>
          </a:solidFill>
          <a:ln>
            <a:noFill/>
          </a:ln>
          <a:effectLst>
            <a:outerShdw blurRad="76200" dir="13500000" sy="23000" kx="1200000" algn="br" rotWithShape="0">
              <a:prstClr val="black">
                <a:alpha val="20000"/>
              </a:prstClr>
            </a:outerShdw>
            <a:softEdge rad="190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9906267"/>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3C397E-0BBC-44F5-96F1-52CBC6A9E5D9}" type="datetimeFigureOut">
              <a:rPr lang="en-US" smtClean="0"/>
              <a:t>3/9/2015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4B8FB9-FCA7-42EC-A7EC-21C8F3702682}" type="slidenum">
              <a:rPr lang="en-US" smtClean="0"/>
              <a:t>‹#›</a:t>
            </a:fld>
            <a:endParaRPr lang="en-US"/>
          </a:p>
        </p:txBody>
      </p:sp>
    </p:spTree>
    <p:extLst>
      <p:ext uri="{BB962C8B-B14F-4D97-AF65-F5344CB8AC3E}">
        <p14:creationId xmlns:p14="http://schemas.microsoft.com/office/powerpoint/2010/main" val="796565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3C397E-0BBC-44F5-96F1-52CBC6A9E5D9}" type="datetimeFigureOut">
              <a:rPr lang="en-US" smtClean="0"/>
              <a:t>3/9/2015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4B8FB9-FCA7-42EC-A7EC-21C8F3702682}" type="slidenum">
              <a:rPr lang="en-US" smtClean="0"/>
              <a:t>‹#›</a:t>
            </a:fld>
            <a:endParaRPr lang="en-US"/>
          </a:p>
        </p:txBody>
      </p:sp>
    </p:spTree>
    <p:extLst>
      <p:ext uri="{BB962C8B-B14F-4D97-AF65-F5344CB8AC3E}">
        <p14:creationId xmlns:p14="http://schemas.microsoft.com/office/powerpoint/2010/main" val="409462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C397E-0BBC-44F5-96F1-52CBC6A9E5D9}" type="datetimeFigureOut">
              <a:rPr lang="en-US" smtClean="0"/>
              <a:t>3/9/2015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4B8FB9-FCA7-42EC-A7EC-21C8F3702682}" type="slidenum">
              <a:rPr lang="en-US" smtClean="0"/>
              <a:t>‹#›</a:t>
            </a:fld>
            <a:endParaRPr lang="en-US"/>
          </a:p>
        </p:txBody>
      </p:sp>
    </p:spTree>
    <p:extLst>
      <p:ext uri="{BB962C8B-B14F-4D97-AF65-F5344CB8AC3E}">
        <p14:creationId xmlns:p14="http://schemas.microsoft.com/office/powerpoint/2010/main" val="2225046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3C397E-0BBC-44F5-96F1-52CBC6A9E5D9}" type="datetimeFigureOut">
              <a:rPr lang="en-US" smtClean="0"/>
              <a:t>3/9/2015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B8FB9-FCA7-42EC-A7EC-21C8F3702682}" type="slidenum">
              <a:rPr lang="en-US" smtClean="0"/>
              <a:t>‹#›</a:t>
            </a:fld>
            <a:endParaRPr lang="en-US"/>
          </a:p>
        </p:txBody>
      </p:sp>
    </p:spTree>
    <p:extLst>
      <p:ext uri="{BB962C8B-B14F-4D97-AF65-F5344CB8AC3E}">
        <p14:creationId xmlns:p14="http://schemas.microsoft.com/office/powerpoint/2010/main" val="3260436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3C397E-0BBC-44F5-96F1-52CBC6A9E5D9}" type="datetimeFigureOut">
              <a:rPr lang="en-US" smtClean="0"/>
              <a:t>3/9/2015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B8FB9-FCA7-42EC-A7EC-21C8F3702682}" type="slidenum">
              <a:rPr lang="en-US" smtClean="0"/>
              <a:t>‹#›</a:t>
            </a:fld>
            <a:endParaRPr lang="en-US"/>
          </a:p>
        </p:txBody>
      </p:sp>
    </p:spTree>
    <p:extLst>
      <p:ext uri="{BB962C8B-B14F-4D97-AF65-F5344CB8AC3E}">
        <p14:creationId xmlns:p14="http://schemas.microsoft.com/office/powerpoint/2010/main" val="3772800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a:effectLst>
            <a:outerShdw blurRad="76200" dir="13500000" sy="23000" kx="1200000" algn="br" rotWithShape="0">
              <a:prstClr val="black">
                <a:alpha val="20000"/>
              </a:prstClr>
            </a:outerShdw>
          </a:effectLst>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C397E-0BBC-44F5-96F1-52CBC6A9E5D9}" type="datetimeFigureOut">
              <a:rPr lang="en-US" smtClean="0"/>
              <a:t>3/9/2015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723568" y="60465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B8FB9-FCA7-42EC-A7EC-21C8F3702682}" type="slidenum">
              <a:rPr lang="en-US" smtClean="0"/>
              <a:t>‹#›</a:t>
            </a:fld>
            <a:endParaRPr lang="en-US"/>
          </a:p>
        </p:txBody>
      </p:sp>
    </p:spTree>
    <p:extLst>
      <p:ext uri="{BB962C8B-B14F-4D97-AF65-F5344CB8AC3E}">
        <p14:creationId xmlns:p14="http://schemas.microsoft.com/office/powerpoint/2010/main" val="17746272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b="0" i="0" kern="1200">
          <a:solidFill>
            <a:schemeClr val="tx1"/>
          </a:solidFill>
          <a:effectLst>
            <a:glow rad="1206500">
              <a:schemeClr val="bg1">
                <a:alpha val="34000"/>
              </a:schemeClr>
            </a:glow>
          </a:effectLst>
          <a:latin typeface="Gill Sans"/>
          <a:ea typeface="+mj-ea"/>
          <a:cs typeface="Gill San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772400" cy="1470025"/>
          </a:xfrm>
        </p:spPr>
        <p:txBody>
          <a:bodyPr>
            <a:normAutofit/>
          </a:bodyPr>
          <a:lstStyle/>
          <a:p>
            <a:r>
              <a:rPr lang="en-US" dirty="0" smtClean="0"/>
              <a:t>Moot Court Brief Writing using CREXAC</a:t>
            </a:r>
            <a:endParaRPr lang="en-US" dirty="0"/>
          </a:p>
        </p:txBody>
      </p:sp>
      <p:sp>
        <p:nvSpPr>
          <p:cNvPr id="3" name="Subtitle 2"/>
          <p:cNvSpPr>
            <a:spLocks noGrp="1"/>
          </p:cNvSpPr>
          <p:nvPr>
            <p:ph type="subTitle" idx="1"/>
          </p:nvPr>
        </p:nvSpPr>
        <p:spPr>
          <a:xfrm>
            <a:off x="1371600" y="3429000"/>
            <a:ext cx="6553200" cy="990600"/>
          </a:xfrm>
        </p:spPr>
        <p:txBody>
          <a:bodyPr>
            <a:normAutofit fontScale="62500" lnSpcReduction="20000"/>
          </a:bodyPr>
          <a:lstStyle/>
          <a:p>
            <a:r>
              <a:rPr lang="en-US" dirty="0" smtClean="0"/>
              <a:t>Ms. Sonty</a:t>
            </a:r>
          </a:p>
          <a:p>
            <a:r>
              <a:rPr lang="en-US" dirty="0" smtClean="0"/>
              <a:t>Moot Court</a:t>
            </a:r>
          </a:p>
          <a:p>
            <a:r>
              <a:rPr lang="en-US" dirty="0" smtClean="0"/>
              <a:t>November 13</a:t>
            </a:r>
            <a:r>
              <a:rPr lang="en-US" baseline="30000" dirty="0" smtClean="0"/>
              <a:t>th</a:t>
            </a:r>
            <a:r>
              <a:rPr lang="en-US" dirty="0" smtClean="0"/>
              <a:t>, 2014</a:t>
            </a:r>
            <a:endParaRPr lang="en-US" dirty="0"/>
          </a:p>
        </p:txBody>
      </p:sp>
    </p:spTree>
    <p:extLst>
      <p:ext uri="{BB962C8B-B14F-4D97-AF65-F5344CB8AC3E}">
        <p14:creationId xmlns:p14="http://schemas.microsoft.com/office/powerpoint/2010/main" val="33640646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19200"/>
            <a:ext cx="8305800" cy="4419600"/>
          </a:xfrm>
        </p:spPr>
        <p:txBody>
          <a:bodyPr>
            <a:normAutofit/>
          </a:bodyPr>
          <a:lstStyle/>
          <a:p>
            <a:pPr marL="342900" lvl="1" indent="-342900">
              <a:lnSpc>
                <a:spcPct val="150000"/>
              </a:lnSpc>
              <a:buFont typeface="+mj-lt"/>
              <a:buAutoNum type="arabicPeriod" startAt="2"/>
            </a:pPr>
            <a:r>
              <a:rPr lang="en-US" sz="2100" dirty="0" smtClean="0"/>
              <a:t>This </a:t>
            </a:r>
            <a:r>
              <a:rPr lang="en-US" sz="2100" dirty="0"/>
              <a:t>court erroneously did not consider whether peanut butter sticks to the roof of your mouth, and should have done </a:t>
            </a:r>
            <a:r>
              <a:rPr lang="en-US" sz="2100" dirty="0" smtClean="0"/>
              <a:t>so. </a:t>
            </a:r>
            <a:endParaRPr lang="en-US" sz="2100" dirty="0"/>
          </a:p>
          <a:p>
            <a:pPr marL="857250" lvl="2" indent="-457200">
              <a:lnSpc>
                <a:spcPct val="150000"/>
              </a:lnSpc>
              <a:buFont typeface="+mj-lt"/>
              <a:buAutoNum type="alphaUcPeriod"/>
            </a:pPr>
            <a:r>
              <a:rPr lang="en-US" sz="2100" dirty="0" smtClean="0"/>
              <a:t>Peanut </a:t>
            </a:r>
            <a:r>
              <a:rPr lang="en-US" sz="2100" dirty="0"/>
              <a:t>butter sticks to the roof of your mouth (citation). Jelly does not (citation</a:t>
            </a:r>
            <a:r>
              <a:rPr lang="en-US" sz="2100" dirty="0" smtClean="0"/>
              <a:t>).</a:t>
            </a:r>
            <a:endParaRPr lang="en-US" sz="2100" dirty="0"/>
          </a:p>
          <a:p>
            <a:pPr marL="342900" lvl="1" indent="-342900">
              <a:lnSpc>
                <a:spcPct val="150000"/>
              </a:lnSpc>
              <a:buFont typeface="+mj-lt"/>
              <a:buAutoNum type="arabicPeriod" startAt="2"/>
            </a:pPr>
            <a:r>
              <a:rPr lang="en-US" sz="2100" dirty="0" smtClean="0"/>
              <a:t>Therefore</a:t>
            </a:r>
            <a:r>
              <a:rPr lang="en-US" sz="2100" dirty="0"/>
              <a:t>, because the court should’ve considered whether peanut butter sticks to the roof of your mouth and it does and that’s bad, and jelly does not stick to the roof of your mouth, jelly is better.</a:t>
            </a:r>
          </a:p>
          <a:p>
            <a:endParaRPr lang="en-US" dirty="0"/>
          </a:p>
        </p:txBody>
      </p:sp>
    </p:spTree>
    <p:extLst>
      <p:ext uri="{BB962C8B-B14F-4D97-AF65-F5344CB8AC3E}">
        <p14:creationId xmlns:p14="http://schemas.microsoft.com/office/powerpoint/2010/main" val="154093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381000" y="1295400"/>
            <a:ext cx="8458200" cy="4495800"/>
          </a:xfrm>
        </p:spPr>
        <p:txBody>
          <a:bodyPr>
            <a:normAutofit/>
          </a:bodyPr>
          <a:lstStyle/>
          <a:p>
            <a:r>
              <a:rPr lang="en-US" sz="2500" dirty="0" smtClean="0"/>
              <a:t>Is that the only point I could have made about why the court got it wrong that peanut butter is better? What are some other arguments I could make?</a:t>
            </a:r>
          </a:p>
          <a:p>
            <a:r>
              <a:rPr lang="en-US" sz="2500" dirty="0" smtClean="0"/>
              <a:t>Why might it be important to outline your argument?</a:t>
            </a:r>
          </a:p>
          <a:p>
            <a:r>
              <a:rPr lang="en-US" sz="2500" dirty="0" smtClean="0"/>
              <a:t>Why do you think I wrote my outline in that specific order?</a:t>
            </a:r>
          </a:p>
          <a:p>
            <a:r>
              <a:rPr lang="en-US" sz="2500" dirty="0" smtClean="0"/>
              <a:t>What is a citation? Why would I need citations for certain parts of the argument?</a:t>
            </a:r>
          </a:p>
          <a:p>
            <a:r>
              <a:rPr lang="en-US" sz="2500" dirty="0" smtClean="0"/>
              <a:t>What is my conclusion? Where did it appear? Why?</a:t>
            </a:r>
          </a:p>
          <a:p>
            <a:endParaRPr lang="en-US" dirty="0" smtClean="0"/>
          </a:p>
        </p:txBody>
      </p:sp>
    </p:spTree>
    <p:extLst>
      <p:ext uri="{BB962C8B-B14F-4D97-AF65-F5344CB8AC3E}">
        <p14:creationId xmlns:p14="http://schemas.microsoft.com/office/powerpoint/2010/main" val="31646939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CREXAC</a:t>
            </a:r>
            <a:endParaRPr lang="en-US" dirty="0"/>
          </a:p>
        </p:txBody>
      </p:sp>
      <p:sp>
        <p:nvSpPr>
          <p:cNvPr id="3" name="Content Placeholder 2"/>
          <p:cNvSpPr>
            <a:spLocks noGrp="1"/>
          </p:cNvSpPr>
          <p:nvPr>
            <p:ph idx="1"/>
          </p:nvPr>
        </p:nvSpPr>
        <p:spPr>
          <a:xfrm>
            <a:off x="457200" y="1219200"/>
            <a:ext cx="8305800" cy="4648200"/>
          </a:xfrm>
        </p:spPr>
        <p:txBody>
          <a:bodyPr>
            <a:normAutofit/>
          </a:bodyPr>
          <a:lstStyle/>
          <a:p>
            <a:r>
              <a:rPr lang="en-US" sz="2100" dirty="0" smtClean="0"/>
              <a:t>Not all arguments are clearly laid out like this to be logical. Sometimes, you need to set up the right foundation</a:t>
            </a:r>
          </a:p>
          <a:p>
            <a:r>
              <a:rPr lang="en-US" sz="2100" dirty="0" smtClean="0"/>
              <a:t>The foundation we will use for our legal arguments has the acronym CREXAC</a:t>
            </a:r>
          </a:p>
          <a:p>
            <a:pPr lvl="1"/>
            <a:r>
              <a:rPr lang="en-US" sz="2400" dirty="0" smtClean="0"/>
              <a:t>C: </a:t>
            </a:r>
            <a:r>
              <a:rPr lang="en-US" sz="2400" b="1" u="sng" dirty="0" smtClean="0"/>
              <a:t>Conclusion</a:t>
            </a:r>
          </a:p>
          <a:p>
            <a:pPr lvl="1"/>
            <a:r>
              <a:rPr lang="en-US" sz="2400" dirty="0" smtClean="0"/>
              <a:t>R: </a:t>
            </a:r>
            <a:r>
              <a:rPr lang="en-US" sz="2400" b="1" u="sng" dirty="0" smtClean="0"/>
              <a:t>Rule</a:t>
            </a:r>
          </a:p>
          <a:p>
            <a:pPr lvl="1"/>
            <a:r>
              <a:rPr lang="en-US" sz="2400" dirty="0" smtClean="0"/>
              <a:t>Ex: </a:t>
            </a:r>
            <a:r>
              <a:rPr lang="en-US" sz="2400" b="1" u="sng" dirty="0" smtClean="0"/>
              <a:t>Explanation</a:t>
            </a:r>
          </a:p>
          <a:p>
            <a:pPr lvl="1"/>
            <a:r>
              <a:rPr lang="en-US" sz="2400" dirty="0" smtClean="0"/>
              <a:t>A: </a:t>
            </a:r>
            <a:r>
              <a:rPr lang="en-US" sz="2400" b="1" u="sng" dirty="0" smtClean="0"/>
              <a:t>Application</a:t>
            </a:r>
          </a:p>
          <a:p>
            <a:pPr lvl="1"/>
            <a:r>
              <a:rPr lang="en-US" sz="2400" dirty="0" smtClean="0"/>
              <a:t>C: </a:t>
            </a:r>
            <a:r>
              <a:rPr lang="en-US" sz="2400" b="1" u="sng" dirty="0" smtClean="0"/>
              <a:t>Connection - Conclusion</a:t>
            </a:r>
            <a:endParaRPr lang="en-US" sz="2400" b="1" u="sng" dirty="0"/>
          </a:p>
        </p:txBody>
      </p:sp>
    </p:spTree>
    <p:extLst>
      <p:ext uri="{BB962C8B-B14F-4D97-AF65-F5344CB8AC3E}">
        <p14:creationId xmlns:p14="http://schemas.microsoft.com/office/powerpoint/2010/main" val="35811826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CREXAC</a:t>
            </a:r>
            <a:endParaRPr lang="en-US" dirty="0"/>
          </a:p>
        </p:txBody>
      </p:sp>
      <p:sp>
        <p:nvSpPr>
          <p:cNvPr id="3" name="Content Placeholder 2"/>
          <p:cNvSpPr>
            <a:spLocks noGrp="1"/>
          </p:cNvSpPr>
          <p:nvPr>
            <p:ph idx="1"/>
          </p:nvPr>
        </p:nvSpPr>
        <p:spPr>
          <a:xfrm>
            <a:off x="457200" y="1219200"/>
            <a:ext cx="8382000" cy="4572000"/>
          </a:xfrm>
        </p:spPr>
        <p:txBody>
          <a:bodyPr>
            <a:normAutofit/>
          </a:bodyPr>
          <a:lstStyle/>
          <a:p>
            <a:r>
              <a:rPr lang="en-US" sz="2100" dirty="0" smtClean="0"/>
              <a:t>Before we delve into what each of these component really mean, it’s important to know what information you want out of them</a:t>
            </a:r>
          </a:p>
          <a:p>
            <a:r>
              <a:rPr lang="en-US" sz="2100" dirty="0" smtClean="0"/>
              <a:t>Questions CREXAC answers in your argument:</a:t>
            </a:r>
          </a:p>
          <a:p>
            <a:r>
              <a:rPr lang="en-US" sz="2100" b="1" u="sng" dirty="0" smtClean="0"/>
              <a:t>What legal rule governs this issue?</a:t>
            </a:r>
          </a:p>
          <a:p>
            <a:r>
              <a:rPr lang="en-US" sz="2100" b="1" u="sng" dirty="0" smtClean="0"/>
              <a:t>What does this rule mean?</a:t>
            </a:r>
          </a:p>
          <a:p>
            <a:r>
              <a:rPr lang="en-US" sz="2100" b="1" u="sng" dirty="0" smtClean="0"/>
              <a:t>How should this rule be applied (or not applied) in this case?</a:t>
            </a:r>
          </a:p>
          <a:p>
            <a:r>
              <a:rPr lang="en-US" sz="2100" b="1" u="sng" dirty="0" smtClean="0"/>
              <a:t>What impact does that application have on the court’s decision in this case?</a:t>
            </a:r>
            <a:endParaRPr lang="en-US" sz="2100" b="1" u="sng" dirty="0"/>
          </a:p>
        </p:txBody>
      </p:sp>
    </p:spTree>
    <p:extLst>
      <p:ext uri="{BB962C8B-B14F-4D97-AF65-F5344CB8AC3E}">
        <p14:creationId xmlns:p14="http://schemas.microsoft.com/office/powerpoint/2010/main" val="239398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State your Issue as a Conclusion</a:t>
            </a:r>
            <a:endParaRPr lang="en-US" dirty="0"/>
          </a:p>
        </p:txBody>
      </p:sp>
      <p:sp>
        <p:nvSpPr>
          <p:cNvPr id="3" name="Content Placeholder 2"/>
          <p:cNvSpPr>
            <a:spLocks noGrp="1"/>
          </p:cNvSpPr>
          <p:nvPr>
            <p:ph idx="1"/>
          </p:nvPr>
        </p:nvSpPr>
        <p:spPr/>
        <p:txBody>
          <a:bodyPr>
            <a:normAutofit/>
          </a:bodyPr>
          <a:lstStyle/>
          <a:p>
            <a:pPr>
              <a:lnSpc>
                <a:spcPct val="150000"/>
              </a:lnSpc>
            </a:pPr>
            <a:r>
              <a:rPr lang="en-US" sz="2100" dirty="0" smtClean="0"/>
              <a:t>C: In the first “conclusion” element of CREXAC, </a:t>
            </a:r>
            <a:r>
              <a:rPr lang="en-US" sz="2100" b="1" u="sng" dirty="0" smtClean="0"/>
              <a:t>the writer should articulates the specific issue that is begin addressed</a:t>
            </a:r>
          </a:p>
          <a:p>
            <a:pPr>
              <a:lnSpc>
                <a:spcPct val="150000"/>
              </a:lnSpc>
            </a:pPr>
            <a:r>
              <a:rPr lang="en-US" sz="2100" dirty="0" smtClean="0"/>
              <a:t>By stating your issue as a conclusion, you begin to </a:t>
            </a:r>
            <a:r>
              <a:rPr lang="en-US" sz="2100" b="1" u="sng" dirty="0" smtClean="0"/>
              <a:t>focus your reader not only on the issue that you will be addressing in that section of the argument, but also on the result that your analysis of the issue will reveal</a:t>
            </a:r>
            <a:endParaRPr lang="en-US" sz="2100" b="1" u="sng" dirty="0"/>
          </a:p>
        </p:txBody>
      </p:sp>
    </p:spTree>
    <p:extLst>
      <p:ext uri="{BB962C8B-B14F-4D97-AF65-F5344CB8AC3E}">
        <p14:creationId xmlns:p14="http://schemas.microsoft.com/office/powerpoint/2010/main" val="28583485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 the Rule</a:t>
            </a:r>
            <a:endParaRPr lang="en-US" dirty="0"/>
          </a:p>
        </p:txBody>
      </p:sp>
      <p:sp>
        <p:nvSpPr>
          <p:cNvPr id="3" name="Content Placeholder 2"/>
          <p:cNvSpPr>
            <a:spLocks noGrp="1"/>
          </p:cNvSpPr>
          <p:nvPr>
            <p:ph idx="1"/>
          </p:nvPr>
        </p:nvSpPr>
        <p:spPr>
          <a:xfrm>
            <a:off x="457200" y="1219200"/>
            <a:ext cx="8305800" cy="4343400"/>
          </a:xfrm>
        </p:spPr>
        <p:txBody>
          <a:bodyPr>
            <a:normAutofit/>
          </a:bodyPr>
          <a:lstStyle/>
          <a:p>
            <a:r>
              <a:rPr lang="en-US" sz="2100" dirty="0" smtClean="0"/>
              <a:t>A rule essentially says that </a:t>
            </a:r>
            <a:r>
              <a:rPr lang="en-US" sz="2100" b="1" u="sng" dirty="0" smtClean="0"/>
              <a:t>“if a certain condition exists, then a certain legal status results”</a:t>
            </a:r>
          </a:p>
          <a:p>
            <a:r>
              <a:rPr lang="en-US" sz="2100" dirty="0" smtClean="0"/>
              <a:t>The important thing to remember is the </a:t>
            </a:r>
            <a:r>
              <a:rPr lang="en-US" sz="2100" b="1" u="sng" dirty="0" smtClean="0"/>
              <a:t>“if…then” idea</a:t>
            </a:r>
          </a:p>
          <a:p>
            <a:r>
              <a:rPr lang="en-US" sz="2100" dirty="0" smtClean="0"/>
              <a:t>For example: </a:t>
            </a:r>
            <a:r>
              <a:rPr lang="en-US" sz="2100" b="1" u="sng" dirty="0" smtClean="0"/>
              <a:t>If you were born before 1987 (certain condition), then you are older than 27 years old (legal status)</a:t>
            </a:r>
          </a:p>
          <a:p>
            <a:r>
              <a:rPr lang="en-US" sz="2100" dirty="0" smtClean="0"/>
              <a:t>Sometimes rules are not stated in “if…then” terms, but instead are </a:t>
            </a:r>
            <a:r>
              <a:rPr lang="en-US" sz="2100" b="1" u="sng" dirty="0" smtClean="0"/>
              <a:t>established rules from statutes, law, or common law</a:t>
            </a:r>
            <a:endParaRPr lang="en-US" sz="2100" b="1" u="sng" dirty="0"/>
          </a:p>
        </p:txBody>
      </p:sp>
    </p:spTree>
    <p:extLst>
      <p:ext uri="{BB962C8B-B14F-4D97-AF65-F5344CB8AC3E}">
        <p14:creationId xmlns:p14="http://schemas.microsoft.com/office/powerpoint/2010/main" val="20184968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Explain the Rule</a:t>
            </a:r>
            <a:endParaRPr lang="en-US" dirty="0"/>
          </a:p>
        </p:txBody>
      </p:sp>
      <p:sp>
        <p:nvSpPr>
          <p:cNvPr id="3" name="Content Placeholder 2"/>
          <p:cNvSpPr>
            <a:spLocks noGrp="1"/>
          </p:cNvSpPr>
          <p:nvPr>
            <p:ph idx="1"/>
          </p:nvPr>
        </p:nvSpPr>
        <p:spPr/>
        <p:txBody>
          <a:bodyPr>
            <a:normAutofit/>
          </a:bodyPr>
          <a:lstStyle/>
          <a:p>
            <a:pPr>
              <a:lnSpc>
                <a:spcPct val="150000"/>
              </a:lnSpc>
            </a:pPr>
            <a:r>
              <a:rPr lang="en-US" sz="2100" dirty="0" smtClean="0"/>
              <a:t>After you have articulated the rule, you must </a:t>
            </a:r>
            <a:r>
              <a:rPr lang="en-US" sz="2100" b="1" u="sng" dirty="0" smtClean="0"/>
              <a:t>provide your reader with any needed explanation of the rule</a:t>
            </a:r>
          </a:p>
          <a:p>
            <a:pPr>
              <a:lnSpc>
                <a:spcPct val="150000"/>
              </a:lnSpc>
            </a:pPr>
            <a:r>
              <a:rPr lang="en-US" sz="2100" dirty="0" smtClean="0"/>
              <a:t>It helps to scrutinize the rule to decide what words or phrases </a:t>
            </a:r>
            <a:r>
              <a:rPr lang="en-US" sz="2100" b="1" u="sng" dirty="0" smtClean="0"/>
              <a:t>constitute key terms for that section of the document – these key terms can be called a “phrase that pays”</a:t>
            </a:r>
          </a:p>
          <a:p>
            <a:pPr>
              <a:lnSpc>
                <a:spcPct val="150000"/>
              </a:lnSpc>
            </a:pPr>
            <a:r>
              <a:rPr lang="en-US" sz="2100" dirty="0" smtClean="0"/>
              <a:t>It depends on how </a:t>
            </a:r>
            <a:r>
              <a:rPr lang="en-US" sz="2100" b="1" u="sng" dirty="0" smtClean="0"/>
              <a:t>ambiguous your rule is how much explanation you need</a:t>
            </a:r>
            <a:endParaRPr lang="en-US" sz="2100" b="1" u="sng" dirty="0"/>
          </a:p>
        </p:txBody>
      </p:sp>
    </p:spTree>
    <p:extLst>
      <p:ext uri="{BB962C8B-B14F-4D97-AF65-F5344CB8AC3E}">
        <p14:creationId xmlns:p14="http://schemas.microsoft.com/office/powerpoint/2010/main" val="2596360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smtClean="0"/>
              <a:t>Apply the Rule to the Facts &amp; Connecting</a:t>
            </a:r>
            <a:endParaRPr lang="en-US" dirty="0"/>
          </a:p>
        </p:txBody>
      </p:sp>
      <p:sp>
        <p:nvSpPr>
          <p:cNvPr id="3" name="Content Placeholder 2"/>
          <p:cNvSpPr>
            <a:spLocks noGrp="1"/>
          </p:cNvSpPr>
          <p:nvPr>
            <p:ph idx="1"/>
          </p:nvPr>
        </p:nvSpPr>
        <p:spPr>
          <a:xfrm>
            <a:off x="457200" y="1524000"/>
            <a:ext cx="8305800" cy="4419600"/>
          </a:xfrm>
        </p:spPr>
        <p:txBody>
          <a:bodyPr>
            <a:noAutofit/>
          </a:bodyPr>
          <a:lstStyle/>
          <a:p>
            <a:r>
              <a:rPr lang="en-US" sz="2100" dirty="0" smtClean="0"/>
              <a:t>In your application, you are trying </a:t>
            </a:r>
            <a:r>
              <a:rPr lang="en-US" sz="2100" b="1" u="sng" dirty="0" smtClean="0"/>
              <a:t>to show the reader how the explanation of the rule intersects with the facts</a:t>
            </a:r>
          </a:p>
          <a:p>
            <a:r>
              <a:rPr lang="en-US" sz="2100" b="1" u="sng" dirty="0" smtClean="0"/>
              <a:t>Do the required elements or factors exist (or not exist) in your case?</a:t>
            </a:r>
          </a:p>
          <a:p>
            <a:r>
              <a:rPr lang="en-US" sz="2100" dirty="0" smtClean="0"/>
              <a:t>In your connection-conclusion section, you should </a:t>
            </a:r>
            <a:r>
              <a:rPr lang="en-US" sz="2100" b="1" u="sng" dirty="0" smtClean="0"/>
              <a:t>connect the application to your argument by articulating a how the conclusion is connected to your application</a:t>
            </a:r>
          </a:p>
          <a:p>
            <a:r>
              <a:rPr lang="en-US" sz="2100" dirty="0" smtClean="0"/>
              <a:t>Even though you stated a conclusion at the beginning of your analysis, your connection conclusion at the end </a:t>
            </a:r>
            <a:r>
              <a:rPr lang="en-US" sz="2100" b="1" u="sng" dirty="0" smtClean="0"/>
              <a:t>makes the reader aware of your conclusion and tells the reader that your analysis of this part of the discussion is finished</a:t>
            </a:r>
            <a:endParaRPr lang="en-US" sz="2100" b="1" u="sng" dirty="0"/>
          </a:p>
        </p:txBody>
      </p:sp>
    </p:spTree>
    <p:extLst>
      <p:ext uri="{BB962C8B-B14F-4D97-AF65-F5344CB8AC3E}">
        <p14:creationId xmlns:p14="http://schemas.microsoft.com/office/powerpoint/2010/main" val="7347868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CREXAC</a:t>
            </a:r>
            <a:endParaRPr lang="en-US" dirty="0"/>
          </a:p>
        </p:txBody>
      </p:sp>
      <p:sp>
        <p:nvSpPr>
          <p:cNvPr id="3" name="Content Placeholder 2"/>
          <p:cNvSpPr>
            <a:spLocks noGrp="1"/>
          </p:cNvSpPr>
          <p:nvPr>
            <p:ph idx="1"/>
          </p:nvPr>
        </p:nvSpPr>
        <p:spPr/>
        <p:txBody>
          <a:bodyPr>
            <a:normAutofit/>
          </a:bodyPr>
          <a:lstStyle/>
          <a:p>
            <a:pPr>
              <a:lnSpc>
                <a:spcPct val="150000"/>
              </a:lnSpc>
            </a:pPr>
            <a:r>
              <a:rPr lang="en-US" sz="2100" dirty="0" smtClean="0"/>
              <a:t>Let’s go back and work through my argument that jelly is better than peanut butter because it doesn’t stick to the roof of your mouth</a:t>
            </a:r>
          </a:p>
          <a:p>
            <a:pPr>
              <a:lnSpc>
                <a:spcPct val="150000"/>
              </a:lnSpc>
            </a:pPr>
            <a:r>
              <a:rPr lang="en-US" sz="2100" dirty="0" smtClean="0"/>
              <a:t>We’ll identify each part of the CREXAC together</a:t>
            </a:r>
            <a:endParaRPr lang="en-US" sz="2100" dirty="0"/>
          </a:p>
        </p:txBody>
      </p:sp>
    </p:spTree>
    <p:extLst>
      <p:ext uri="{BB962C8B-B14F-4D97-AF65-F5344CB8AC3E}">
        <p14:creationId xmlns:p14="http://schemas.microsoft.com/office/powerpoint/2010/main" val="19887175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1000" y="1219200"/>
            <a:ext cx="8382000" cy="4648200"/>
          </a:xfrm>
        </p:spPr>
        <p:txBody>
          <a:bodyPr>
            <a:normAutofit fontScale="70000" lnSpcReduction="20000"/>
          </a:bodyPr>
          <a:lstStyle/>
          <a:p>
            <a:r>
              <a:rPr lang="en-US" dirty="0" smtClean="0"/>
              <a:t>I. This court should reverse the decision because jelly is clearly better than peanut butter.</a:t>
            </a:r>
          </a:p>
          <a:p>
            <a:r>
              <a:rPr lang="en-US" dirty="0" smtClean="0"/>
              <a:t>A. Jelly is better than peanut butter because it does not stick to the roof of your mouth</a:t>
            </a:r>
          </a:p>
          <a:p>
            <a:pPr lvl="1"/>
            <a:r>
              <a:rPr lang="en-US" dirty="0" smtClean="0"/>
              <a:t>1) If you have something in a sandwich that sticks to the roof of your mouth, then it is bad because it creates discomfort.</a:t>
            </a:r>
          </a:p>
          <a:p>
            <a:pPr lvl="1"/>
            <a:r>
              <a:rPr lang="en-US" dirty="0" smtClean="0"/>
              <a:t>2) Discomfort is not something you want when eating a sandwich, so you don’t want something in your sandwich that sticks to the roof of your mouth (citation)</a:t>
            </a:r>
          </a:p>
          <a:p>
            <a:pPr lvl="1"/>
            <a:r>
              <a:rPr lang="en-US" dirty="0" smtClean="0"/>
              <a:t>3) This court erroneously did not consider whether peanut butter sticks to the roof of your mouth, and should have done </a:t>
            </a:r>
            <a:r>
              <a:rPr lang="en-US" dirty="0"/>
              <a:t>so. Peanut butter sticks to the roof of your mouth (citation). Jelly does not (citation</a:t>
            </a:r>
            <a:r>
              <a:rPr lang="en-US" dirty="0" smtClean="0"/>
              <a:t>).</a:t>
            </a:r>
          </a:p>
          <a:p>
            <a:pPr lvl="1"/>
            <a:r>
              <a:rPr lang="en-US" dirty="0" smtClean="0"/>
              <a:t>4) Therefore, because the court should’ve considered whether peanut butter sticks to the roof of your mouth and it does and that’s bad, and jelly does not stick to the roof of your mouth, jelly is better.</a:t>
            </a:r>
            <a:endParaRPr lang="en-US" dirty="0"/>
          </a:p>
        </p:txBody>
      </p:sp>
    </p:spTree>
    <p:extLst>
      <p:ext uri="{BB962C8B-B14F-4D97-AF65-F5344CB8AC3E}">
        <p14:creationId xmlns:p14="http://schemas.microsoft.com/office/powerpoint/2010/main" val="663063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Bellwork</a:t>
            </a:r>
            <a:endParaRPr lang="en-US" dirty="0"/>
          </a:p>
        </p:txBody>
      </p:sp>
      <p:sp>
        <p:nvSpPr>
          <p:cNvPr id="3" name="Content Placeholder 2"/>
          <p:cNvSpPr>
            <a:spLocks noGrp="1"/>
          </p:cNvSpPr>
          <p:nvPr>
            <p:ph idx="1"/>
          </p:nvPr>
        </p:nvSpPr>
        <p:spPr>
          <a:xfrm>
            <a:off x="457200" y="1295400"/>
            <a:ext cx="8305800" cy="4191000"/>
          </a:xfrm>
        </p:spPr>
        <p:txBody>
          <a:bodyPr/>
          <a:lstStyle/>
          <a:p>
            <a:pPr marL="0" indent="0">
              <a:buNone/>
            </a:pPr>
            <a:r>
              <a:rPr lang="en-US" dirty="0" smtClean="0"/>
              <a:t>Answer the following </a:t>
            </a:r>
            <a:r>
              <a:rPr lang="en-US" dirty="0" smtClean="0"/>
              <a:t>questions:</a:t>
            </a:r>
          </a:p>
          <a:p>
            <a:pPr marL="514350" indent="-514350">
              <a:buFont typeface="+mj-lt"/>
              <a:buAutoNum type="arabicPeriod"/>
            </a:pPr>
            <a:r>
              <a:rPr lang="en-US" dirty="0" smtClean="0"/>
              <a:t>What </a:t>
            </a:r>
            <a:r>
              <a:rPr lang="en-US" dirty="0"/>
              <a:t>are the two parts of an appeal for moot court?</a:t>
            </a:r>
          </a:p>
          <a:p>
            <a:pPr marL="514350" indent="-514350">
              <a:buFont typeface="+mj-lt"/>
              <a:buAutoNum type="arabicPeriod"/>
            </a:pPr>
            <a:r>
              <a:rPr lang="en-US" dirty="0" smtClean="0"/>
              <a:t>What </a:t>
            </a:r>
            <a:r>
              <a:rPr lang="en-US" dirty="0"/>
              <a:t>is the difference between a brief and an oral argument?</a:t>
            </a:r>
          </a:p>
          <a:p>
            <a:pPr marL="514350" indent="-514350">
              <a:buFont typeface="+mj-lt"/>
              <a:buAutoNum type="arabicPeriod"/>
            </a:pPr>
            <a:r>
              <a:rPr lang="en-US" dirty="0" smtClean="0"/>
              <a:t>Which </a:t>
            </a:r>
            <a:r>
              <a:rPr lang="en-US" dirty="0"/>
              <a:t>one matters more? Why</a:t>
            </a:r>
            <a:r>
              <a:rPr lang="en-US" dirty="0" smtClean="0"/>
              <a:t>?</a:t>
            </a:r>
            <a:endParaRPr lang="en-US" dirty="0"/>
          </a:p>
        </p:txBody>
      </p:sp>
    </p:spTree>
    <p:extLst>
      <p:ext uri="{BB962C8B-B14F-4D97-AF65-F5344CB8AC3E}">
        <p14:creationId xmlns:p14="http://schemas.microsoft.com/office/powerpoint/2010/main" val="28535428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Sample Overall Legal Argument Structure</a:t>
            </a:r>
            <a:endParaRPr lang="en-US" sz="2800" dirty="0"/>
          </a:p>
        </p:txBody>
      </p:sp>
      <p:sp>
        <p:nvSpPr>
          <p:cNvPr id="3" name="Content Placeholder 2"/>
          <p:cNvSpPr>
            <a:spLocks noGrp="1"/>
          </p:cNvSpPr>
          <p:nvPr>
            <p:ph idx="1"/>
          </p:nvPr>
        </p:nvSpPr>
        <p:spPr>
          <a:xfrm>
            <a:off x="457200" y="1219200"/>
            <a:ext cx="8382000" cy="4495800"/>
          </a:xfrm>
        </p:spPr>
        <p:txBody>
          <a:bodyPr>
            <a:normAutofit fontScale="70000" lnSpcReduction="20000"/>
          </a:bodyPr>
          <a:lstStyle/>
          <a:p>
            <a:r>
              <a:rPr lang="en-US" dirty="0" smtClean="0"/>
              <a:t>I. This court should reverse because (first major assertion)</a:t>
            </a:r>
            <a:endParaRPr lang="en-US" dirty="0"/>
          </a:p>
          <a:p>
            <a:pPr lvl="1"/>
            <a:r>
              <a:rPr lang="en-US" dirty="0" smtClean="0"/>
              <a:t>(Introductory material and roadmap to Sections I.A and I.B)</a:t>
            </a:r>
          </a:p>
          <a:p>
            <a:r>
              <a:rPr lang="en-US" dirty="0"/>
              <a:t> </a:t>
            </a:r>
            <a:r>
              <a:rPr lang="en-US" dirty="0" smtClean="0"/>
              <a:t>  A. First major assertion is true because (first reason) is true (CREXAC of A)</a:t>
            </a:r>
          </a:p>
          <a:p>
            <a:r>
              <a:rPr lang="en-US" dirty="0"/>
              <a:t> </a:t>
            </a:r>
            <a:r>
              <a:rPr lang="en-US" dirty="0" smtClean="0"/>
              <a:t>  B. First major assertion is true because (second reason) is true</a:t>
            </a:r>
          </a:p>
          <a:p>
            <a:pPr lvl="1"/>
            <a:r>
              <a:rPr lang="en-US" dirty="0" smtClean="0"/>
              <a:t>(Introductory material and roadmap to sections I.B.1 and I.B.2)</a:t>
            </a:r>
            <a:endParaRPr lang="en-US" dirty="0"/>
          </a:p>
          <a:p>
            <a:pPr lvl="1"/>
            <a:r>
              <a:rPr lang="en-US" dirty="0" smtClean="0"/>
              <a:t>       1) Second reason is true because (first sub-reason) is true (CREAC of I.B.1)</a:t>
            </a:r>
          </a:p>
          <a:p>
            <a:pPr lvl="1"/>
            <a:r>
              <a:rPr lang="en-US" dirty="0"/>
              <a:t> </a:t>
            </a:r>
            <a:r>
              <a:rPr lang="en-US" dirty="0" smtClean="0"/>
              <a:t>      2) Second reason is true because (second sub-reason) is true (CREXAC of I.B.2)</a:t>
            </a:r>
          </a:p>
          <a:p>
            <a:r>
              <a:rPr lang="en-US" dirty="0"/>
              <a:t>II. Even if (first assertion) is not true, (backup assertion) is true (CREXAC of II)</a:t>
            </a:r>
          </a:p>
          <a:p>
            <a:r>
              <a:rPr lang="en-US" dirty="0"/>
              <a:t>III. This court should reverse because (policy reason) is also true (CREXAC of III</a:t>
            </a:r>
            <a:r>
              <a:rPr lang="en-US" dirty="0" smtClean="0"/>
              <a:t>)</a:t>
            </a:r>
            <a:endParaRPr lang="en-US" dirty="0"/>
          </a:p>
        </p:txBody>
      </p:sp>
    </p:spTree>
    <p:extLst>
      <p:ext uri="{BB962C8B-B14F-4D97-AF65-F5344CB8AC3E}">
        <p14:creationId xmlns:p14="http://schemas.microsoft.com/office/powerpoint/2010/main" val="10332729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CREXAC</a:t>
            </a:r>
            <a:endParaRPr lang="en-US" dirty="0"/>
          </a:p>
        </p:txBody>
      </p:sp>
      <p:sp>
        <p:nvSpPr>
          <p:cNvPr id="3" name="Content Placeholder 2"/>
          <p:cNvSpPr>
            <a:spLocks noGrp="1"/>
          </p:cNvSpPr>
          <p:nvPr>
            <p:ph idx="1"/>
          </p:nvPr>
        </p:nvSpPr>
        <p:spPr>
          <a:xfrm>
            <a:off x="381000" y="1219200"/>
            <a:ext cx="8458200" cy="4572000"/>
          </a:xfrm>
        </p:spPr>
        <p:txBody>
          <a:bodyPr>
            <a:normAutofit fontScale="85000" lnSpcReduction="10000"/>
          </a:bodyPr>
          <a:lstStyle/>
          <a:p>
            <a:r>
              <a:rPr lang="en-US" dirty="0" smtClean="0"/>
              <a:t>Let’s work through a legal CREXAC together</a:t>
            </a:r>
          </a:p>
          <a:p>
            <a:r>
              <a:rPr lang="en-US" dirty="0" smtClean="0"/>
              <a:t>Take a look at your first handout – this CREXAC is about the Fourth Amendment protection to be unlawfully searched. You don’t need to know everything about the law to find the CREXAC parts – we will work on law later!</a:t>
            </a:r>
          </a:p>
          <a:p>
            <a:r>
              <a:rPr lang="en-US" dirty="0" smtClean="0"/>
              <a:t>This case is about whether people who bag cocaine near a window in a basement apartment have a reasonable expectation of privacy to not be searched</a:t>
            </a:r>
          </a:p>
          <a:p>
            <a:r>
              <a:rPr lang="en-US" dirty="0" smtClean="0"/>
              <a:t>I have not separated out the sections on purpose – you have to read to find the parts!</a:t>
            </a:r>
            <a:endParaRPr lang="en-US" dirty="0"/>
          </a:p>
        </p:txBody>
      </p:sp>
    </p:spTree>
    <p:extLst>
      <p:ext uri="{BB962C8B-B14F-4D97-AF65-F5344CB8AC3E}">
        <p14:creationId xmlns:p14="http://schemas.microsoft.com/office/powerpoint/2010/main" val="30143624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Independent Work</a:t>
            </a:r>
            <a:endParaRPr lang="en-US" dirty="0"/>
          </a:p>
        </p:txBody>
      </p:sp>
      <p:sp>
        <p:nvSpPr>
          <p:cNvPr id="3" name="Content Placeholder 2"/>
          <p:cNvSpPr>
            <a:spLocks noGrp="1"/>
          </p:cNvSpPr>
          <p:nvPr>
            <p:ph idx="1"/>
          </p:nvPr>
        </p:nvSpPr>
        <p:spPr>
          <a:xfrm>
            <a:off x="457200" y="1219200"/>
            <a:ext cx="8305800" cy="4419600"/>
          </a:xfrm>
        </p:spPr>
        <p:txBody>
          <a:bodyPr>
            <a:normAutofit fontScale="92500" lnSpcReduction="20000"/>
          </a:bodyPr>
          <a:lstStyle/>
          <a:p>
            <a:r>
              <a:rPr lang="en-US" dirty="0" smtClean="0"/>
              <a:t>Take a look at the worksheet you have just been given</a:t>
            </a:r>
          </a:p>
          <a:p>
            <a:r>
              <a:rPr lang="en-US" dirty="0" smtClean="0"/>
              <a:t>You are going to identify each part of the CREXAC unit of discourse</a:t>
            </a:r>
          </a:p>
          <a:p>
            <a:r>
              <a:rPr lang="en-US" dirty="0" smtClean="0"/>
              <a:t>On a separate sheet of paper, make sure you list out the C, R, Ex, A, and C and next to each, write why you identified each part of analysis in the handout the way you did</a:t>
            </a:r>
          </a:p>
          <a:p>
            <a:r>
              <a:rPr lang="en-US" dirty="0" smtClean="0"/>
              <a:t>When you are done, hand this back to Ms. Sonty, or if you did not finish, take it home and bring it back to her at the next meeting</a:t>
            </a:r>
            <a:endParaRPr lang="en-US" dirty="0"/>
          </a:p>
        </p:txBody>
      </p:sp>
    </p:spTree>
    <p:extLst>
      <p:ext uri="{BB962C8B-B14F-4D97-AF65-F5344CB8AC3E}">
        <p14:creationId xmlns:p14="http://schemas.microsoft.com/office/powerpoint/2010/main" val="14086490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Ticket</a:t>
            </a:r>
            <a:endParaRPr lang="en-US" dirty="0"/>
          </a:p>
        </p:txBody>
      </p:sp>
      <p:sp>
        <p:nvSpPr>
          <p:cNvPr id="3" name="Content Placeholder 2"/>
          <p:cNvSpPr>
            <a:spLocks noGrp="1"/>
          </p:cNvSpPr>
          <p:nvPr>
            <p:ph idx="1"/>
          </p:nvPr>
        </p:nvSpPr>
        <p:spPr>
          <a:xfrm>
            <a:off x="457200" y="1066800"/>
            <a:ext cx="8382000" cy="4343400"/>
          </a:xfrm>
        </p:spPr>
        <p:txBody>
          <a:bodyPr>
            <a:normAutofit/>
          </a:bodyPr>
          <a:lstStyle/>
          <a:p>
            <a:pPr marL="0" indent="0">
              <a:buNone/>
            </a:pPr>
            <a:r>
              <a:rPr lang="en-US" dirty="0"/>
              <a:t>Without looking at your notes, answer the following questions to the best of your </a:t>
            </a:r>
            <a:r>
              <a:rPr lang="en-US" dirty="0" smtClean="0"/>
              <a:t>ability</a:t>
            </a:r>
          </a:p>
          <a:p>
            <a:pPr marL="0" indent="0">
              <a:buNone/>
            </a:pPr>
            <a:endParaRPr lang="en-US" dirty="0"/>
          </a:p>
          <a:p>
            <a:pPr marL="514350" lvl="0" indent="-514350">
              <a:buFont typeface="+mj-lt"/>
              <a:buAutoNum type="arabicPeriod"/>
            </a:pPr>
            <a:r>
              <a:rPr lang="en-US" dirty="0" smtClean="0"/>
              <a:t>What </a:t>
            </a:r>
            <a:r>
              <a:rPr lang="en-US" dirty="0"/>
              <a:t>does the acronym CREXAC stand for?</a:t>
            </a:r>
          </a:p>
          <a:p>
            <a:pPr marL="514350" lvl="0" indent="-514350">
              <a:buFont typeface="+mj-lt"/>
              <a:buAutoNum type="arabicPeriod"/>
            </a:pPr>
            <a:r>
              <a:rPr lang="en-US" dirty="0" smtClean="0"/>
              <a:t>In </a:t>
            </a:r>
            <a:r>
              <a:rPr lang="en-US" dirty="0"/>
              <a:t>your own words, why would you use the CREXAC unit of discourse in a legal argument?</a:t>
            </a:r>
          </a:p>
        </p:txBody>
      </p:sp>
    </p:spTree>
    <p:extLst>
      <p:ext uri="{BB962C8B-B14F-4D97-AF65-F5344CB8AC3E}">
        <p14:creationId xmlns:p14="http://schemas.microsoft.com/office/powerpoint/2010/main" val="4228926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Review of Moot Court Basics</a:t>
            </a:r>
            <a:endParaRPr lang="en-US" dirty="0"/>
          </a:p>
        </p:txBody>
      </p:sp>
      <p:sp>
        <p:nvSpPr>
          <p:cNvPr id="3" name="Content Placeholder 2"/>
          <p:cNvSpPr>
            <a:spLocks noGrp="1"/>
          </p:cNvSpPr>
          <p:nvPr>
            <p:ph idx="1"/>
          </p:nvPr>
        </p:nvSpPr>
        <p:spPr>
          <a:xfrm>
            <a:off x="533400" y="1295400"/>
            <a:ext cx="8229600" cy="4343400"/>
          </a:xfrm>
        </p:spPr>
        <p:txBody>
          <a:bodyPr>
            <a:normAutofit fontScale="85000" lnSpcReduction="20000"/>
          </a:bodyPr>
          <a:lstStyle/>
          <a:p>
            <a:pPr marL="0" indent="0">
              <a:buNone/>
            </a:pPr>
            <a:r>
              <a:rPr lang="en-US" dirty="0"/>
              <a:t>What is Moot </a:t>
            </a:r>
            <a:r>
              <a:rPr lang="en-US" dirty="0" smtClean="0"/>
              <a:t>Court?</a:t>
            </a:r>
          </a:p>
          <a:p>
            <a:pPr>
              <a:spcAft>
                <a:spcPts val="1200"/>
              </a:spcAft>
            </a:pPr>
            <a:r>
              <a:rPr lang="en-US" b="1" u="sng" dirty="0" smtClean="0"/>
              <a:t>Moot </a:t>
            </a:r>
            <a:r>
              <a:rPr lang="en-US" b="1" u="sng" dirty="0"/>
              <a:t>court is a simulated oral argument before a court of </a:t>
            </a:r>
            <a:r>
              <a:rPr lang="en-US" b="1" u="sng" dirty="0" smtClean="0"/>
              <a:t>appeals along with a written brief covering all parts of the argument.</a:t>
            </a:r>
          </a:p>
          <a:p>
            <a:pPr>
              <a:spcAft>
                <a:spcPts val="1200"/>
              </a:spcAft>
            </a:pPr>
            <a:r>
              <a:rPr lang="en-US" b="1" u="sng" dirty="0" smtClean="0"/>
              <a:t>The </a:t>
            </a:r>
            <a:r>
              <a:rPr lang="en-US" b="1" u="sng" dirty="0"/>
              <a:t>arguments are evaluated on the application of the law to the facts of the case</a:t>
            </a:r>
            <a:r>
              <a:rPr lang="en-US" dirty="0"/>
              <a:t>.</a:t>
            </a:r>
          </a:p>
          <a:p>
            <a:pPr>
              <a:spcAft>
                <a:spcPts val="1200"/>
              </a:spcAft>
            </a:pPr>
            <a:r>
              <a:rPr lang="en-US" b="1" u="sng" dirty="0" smtClean="0"/>
              <a:t>Both the oral argument and the written brief are equally important! The brief covers what the attorney intends to say, but the attorney will be peppered with questions from the judge and may not have time to cover everything</a:t>
            </a:r>
            <a:endParaRPr lang="en-US" b="1" u="sng" dirty="0"/>
          </a:p>
        </p:txBody>
      </p:sp>
    </p:spTree>
    <p:extLst>
      <p:ext uri="{BB962C8B-B14F-4D97-AF65-F5344CB8AC3E}">
        <p14:creationId xmlns:p14="http://schemas.microsoft.com/office/powerpoint/2010/main" val="22395991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Objectives</a:t>
            </a:r>
            <a:endParaRPr lang="en-US" dirty="0"/>
          </a:p>
        </p:txBody>
      </p:sp>
      <p:sp>
        <p:nvSpPr>
          <p:cNvPr id="3" name="Content Placeholder 2"/>
          <p:cNvSpPr>
            <a:spLocks noGrp="1"/>
          </p:cNvSpPr>
          <p:nvPr>
            <p:ph idx="1"/>
          </p:nvPr>
        </p:nvSpPr>
        <p:spPr>
          <a:xfrm>
            <a:off x="457200" y="1219200"/>
            <a:ext cx="8305800" cy="4572000"/>
          </a:xfrm>
        </p:spPr>
        <p:txBody>
          <a:bodyPr/>
          <a:lstStyle/>
          <a:p>
            <a:r>
              <a:rPr lang="en-US" b="1" dirty="0" smtClean="0"/>
              <a:t>SWBAT </a:t>
            </a:r>
            <a:r>
              <a:rPr lang="en-US" b="1" dirty="0"/>
              <a:t>explain each part of the CREXAC method and what it contributes to the legal </a:t>
            </a:r>
            <a:r>
              <a:rPr lang="en-US" b="1" dirty="0" smtClean="0"/>
              <a:t>analysis</a:t>
            </a:r>
          </a:p>
          <a:p>
            <a:endParaRPr lang="en-US" b="1" dirty="0" smtClean="0"/>
          </a:p>
          <a:p>
            <a:r>
              <a:rPr lang="en-US" b="1" dirty="0" smtClean="0"/>
              <a:t>SWBAT </a:t>
            </a:r>
            <a:r>
              <a:rPr lang="en-US" b="1" dirty="0"/>
              <a:t>identify each part of CREXAC in a legal argument</a:t>
            </a:r>
          </a:p>
          <a:p>
            <a:endParaRPr lang="en-US" b="1" u="sng" dirty="0"/>
          </a:p>
          <a:p>
            <a:endParaRPr lang="en-US" dirty="0"/>
          </a:p>
        </p:txBody>
      </p:sp>
    </p:spTree>
    <p:extLst>
      <p:ext uri="{BB962C8B-B14F-4D97-AF65-F5344CB8AC3E}">
        <p14:creationId xmlns:p14="http://schemas.microsoft.com/office/powerpoint/2010/main" val="1291452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Moot Court: The Brief</a:t>
            </a:r>
            <a:endParaRPr lang="en-US" dirty="0"/>
          </a:p>
        </p:txBody>
      </p:sp>
      <p:sp>
        <p:nvSpPr>
          <p:cNvPr id="3" name="Content Placeholder 2"/>
          <p:cNvSpPr>
            <a:spLocks noGrp="1"/>
          </p:cNvSpPr>
          <p:nvPr>
            <p:ph idx="1"/>
          </p:nvPr>
        </p:nvSpPr>
        <p:spPr/>
        <p:txBody>
          <a:bodyPr/>
          <a:lstStyle/>
          <a:p>
            <a:r>
              <a:rPr lang="en-US" dirty="0"/>
              <a:t>The brief is like </a:t>
            </a:r>
            <a:r>
              <a:rPr lang="en-US" b="1" u="sng" dirty="0"/>
              <a:t>a written </a:t>
            </a:r>
            <a:r>
              <a:rPr lang="en-US" b="1" u="sng" dirty="0" smtClean="0"/>
              <a:t>argument</a:t>
            </a:r>
          </a:p>
          <a:p>
            <a:r>
              <a:rPr lang="en-US" dirty="0" smtClean="0"/>
              <a:t>Each </a:t>
            </a:r>
            <a:r>
              <a:rPr lang="en-US" dirty="0"/>
              <a:t>side </a:t>
            </a:r>
            <a:r>
              <a:rPr lang="en-US" b="1" u="sng" dirty="0"/>
              <a:t>explains to the court why the previous decision was either proper or </a:t>
            </a:r>
            <a:r>
              <a:rPr lang="en-US" b="1" u="sng" dirty="0" smtClean="0"/>
              <a:t>improper</a:t>
            </a:r>
          </a:p>
          <a:p>
            <a:r>
              <a:rPr lang="en-US" dirty="0" smtClean="0"/>
              <a:t>In </a:t>
            </a:r>
            <a:r>
              <a:rPr lang="en-US" dirty="0"/>
              <a:t>the brief, the parties </a:t>
            </a:r>
            <a:r>
              <a:rPr lang="en-US" b="1" u="sng" dirty="0"/>
              <a:t>rely on the facts from the trial, and any applicable cases, laws, etc.</a:t>
            </a:r>
          </a:p>
        </p:txBody>
      </p:sp>
    </p:spTree>
    <p:extLst>
      <p:ext uri="{BB962C8B-B14F-4D97-AF65-F5344CB8AC3E}">
        <p14:creationId xmlns:p14="http://schemas.microsoft.com/office/powerpoint/2010/main" val="1421262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an Argument</a:t>
            </a:r>
            <a:endParaRPr lang="en-US" dirty="0"/>
          </a:p>
        </p:txBody>
      </p:sp>
      <p:sp>
        <p:nvSpPr>
          <p:cNvPr id="3" name="Content Placeholder 2"/>
          <p:cNvSpPr>
            <a:spLocks noGrp="1"/>
          </p:cNvSpPr>
          <p:nvPr>
            <p:ph idx="1"/>
          </p:nvPr>
        </p:nvSpPr>
        <p:spPr>
          <a:xfrm>
            <a:off x="609600" y="1219200"/>
            <a:ext cx="8153400" cy="4419600"/>
          </a:xfrm>
        </p:spPr>
        <p:txBody>
          <a:bodyPr>
            <a:normAutofit fontScale="70000" lnSpcReduction="20000"/>
          </a:bodyPr>
          <a:lstStyle/>
          <a:p>
            <a:pPr>
              <a:spcBef>
                <a:spcPts val="1200"/>
              </a:spcBef>
              <a:spcAft>
                <a:spcPts val="1200"/>
              </a:spcAft>
            </a:pPr>
            <a:r>
              <a:rPr lang="en-US" dirty="0" smtClean="0"/>
              <a:t>To organize your argument, it is ideal to </a:t>
            </a:r>
            <a:r>
              <a:rPr lang="en-US" b="1" u="sng" dirty="0" smtClean="0"/>
              <a:t>separate it into biggest parts, and then the smaller parts within the bigger parts</a:t>
            </a:r>
          </a:p>
          <a:p>
            <a:pPr>
              <a:spcBef>
                <a:spcPts val="1200"/>
              </a:spcBef>
              <a:spcAft>
                <a:spcPts val="1200"/>
              </a:spcAft>
            </a:pPr>
            <a:r>
              <a:rPr lang="en-US" dirty="0" smtClean="0"/>
              <a:t>These parts are called </a:t>
            </a:r>
            <a:r>
              <a:rPr lang="en-US" b="1" u="sng" dirty="0" smtClean="0"/>
              <a:t>units of discourse</a:t>
            </a:r>
          </a:p>
          <a:p>
            <a:pPr>
              <a:spcBef>
                <a:spcPts val="1200"/>
              </a:spcBef>
              <a:spcAft>
                <a:spcPts val="1200"/>
              </a:spcAft>
            </a:pPr>
            <a:r>
              <a:rPr lang="en-US" dirty="0" smtClean="0"/>
              <a:t>A unit of discourse is anything in prose that has a beginning and an end: a phrase, clause, sentence, paragraph, section or sub-section</a:t>
            </a:r>
          </a:p>
          <a:p>
            <a:pPr>
              <a:spcBef>
                <a:spcPts val="1200"/>
              </a:spcBef>
              <a:spcAft>
                <a:spcPts val="1200"/>
              </a:spcAft>
            </a:pPr>
            <a:r>
              <a:rPr lang="en-US" b="1" u="sng" dirty="0" smtClean="0"/>
              <a:t>A clear outline in your table of contents </a:t>
            </a:r>
            <a:r>
              <a:rPr lang="en-US" dirty="0" smtClean="0"/>
              <a:t>plus units of discourse help the reader </a:t>
            </a:r>
            <a:r>
              <a:rPr lang="en-US" b="1" u="sng" dirty="0" smtClean="0"/>
              <a:t>follow your argument </a:t>
            </a:r>
            <a:r>
              <a:rPr lang="en-US" b="1" u="sng" dirty="0" smtClean="0"/>
              <a:t>logically</a:t>
            </a:r>
            <a:endParaRPr lang="en-US" b="1" u="sng" dirty="0"/>
          </a:p>
          <a:p>
            <a:pPr marL="0" indent="0">
              <a:spcBef>
                <a:spcPts val="1200"/>
              </a:spcBef>
              <a:spcAft>
                <a:spcPts val="1200"/>
              </a:spcAft>
              <a:buNone/>
            </a:pPr>
            <a:r>
              <a:rPr lang="en-US" dirty="0" smtClean="0"/>
              <a:t>Let’s quickly review what you might be able to bring up on appeal (from our lesson on appeals)</a:t>
            </a:r>
          </a:p>
        </p:txBody>
      </p:sp>
    </p:spTree>
    <p:extLst>
      <p:ext uri="{BB962C8B-B14F-4D97-AF65-F5344CB8AC3E}">
        <p14:creationId xmlns:p14="http://schemas.microsoft.com/office/powerpoint/2010/main" val="3329674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Quick Review of Appeals</a:t>
            </a:r>
            <a:endParaRPr lang="en-US" dirty="0"/>
          </a:p>
        </p:txBody>
      </p:sp>
      <p:sp>
        <p:nvSpPr>
          <p:cNvPr id="3" name="Content Placeholder 2"/>
          <p:cNvSpPr>
            <a:spLocks noGrp="1"/>
          </p:cNvSpPr>
          <p:nvPr>
            <p:ph idx="1"/>
          </p:nvPr>
        </p:nvSpPr>
        <p:spPr>
          <a:xfrm>
            <a:off x="381000" y="1295400"/>
            <a:ext cx="8382000" cy="4267200"/>
          </a:xfrm>
        </p:spPr>
        <p:txBody>
          <a:bodyPr/>
          <a:lstStyle/>
          <a:p>
            <a:pPr>
              <a:spcBef>
                <a:spcPts val="1200"/>
              </a:spcBef>
              <a:spcAft>
                <a:spcPts val="1200"/>
              </a:spcAft>
            </a:pPr>
            <a:r>
              <a:rPr lang="en-US" sz="2100" dirty="0"/>
              <a:t>On appeal, you </a:t>
            </a:r>
            <a:r>
              <a:rPr lang="en-US" sz="2100" dirty="0" smtClean="0"/>
              <a:t>must </a:t>
            </a:r>
            <a:r>
              <a:rPr lang="en-US" sz="2100" b="1" u="sng" dirty="0" smtClean="0"/>
              <a:t>use the record to </a:t>
            </a:r>
            <a:r>
              <a:rPr lang="en-US" sz="2100" b="1" u="sng" dirty="0"/>
              <a:t>show that the trial court committed some sort of </a:t>
            </a:r>
            <a:r>
              <a:rPr lang="en-US" sz="2100" b="1" u="sng" dirty="0" smtClean="0"/>
              <a:t>error</a:t>
            </a:r>
            <a:endParaRPr lang="en-US" sz="2100" b="1" u="sng" dirty="0"/>
          </a:p>
          <a:p>
            <a:pPr>
              <a:spcBef>
                <a:spcPts val="1200"/>
              </a:spcBef>
              <a:spcAft>
                <a:spcPts val="1200"/>
              </a:spcAft>
            </a:pPr>
            <a:r>
              <a:rPr lang="en-US" sz="2100" dirty="0"/>
              <a:t>These can be errors of:</a:t>
            </a:r>
          </a:p>
          <a:p>
            <a:pPr lvl="1">
              <a:spcBef>
                <a:spcPts val="1200"/>
              </a:spcBef>
              <a:spcAft>
                <a:spcPts val="1200"/>
              </a:spcAft>
            </a:pPr>
            <a:r>
              <a:rPr lang="en-US" sz="2100" b="1" u="sng" dirty="0"/>
              <a:t>Fact, Law, Application of law to facts, Procedure</a:t>
            </a:r>
          </a:p>
          <a:p>
            <a:pPr>
              <a:spcBef>
                <a:spcPts val="1200"/>
              </a:spcBef>
              <a:spcAft>
                <a:spcPts val="1200"/>
              </a:spcAft>
            </a:pPr>
            <a:r>
              <a:rPr lang="en-US" sz="2100" dirty="0"/>
              <a:t>The record is the </a:t>
            </a:r>
            <a:r>
              <a:rPr lang="en-US" sz="2100" b="1" u="sng" dirty="0"/>
              <a:t>collection of testimony, evidence, exhibits, and arguments made to the trial court.</a:t>
            </a:r>
          </a:p>
          <a:p>
            <a:pPr>
              <a:spcBef>
                <a:spcPts val="1200"/>
              </a:spcBef>
              <a:spcAft>
                <a:spcPts val="1200"/>
              </a:spcAft>
            </a:pPr>
            <a:r>
              <a:rPr lang="en-US" sz="2100" dirty="0"/>
              <a:t>The appellate court can only consider </a:t>
            </a:r>
            <a:r>
              <a:rPr lang="en-US" sz="2100" b="1" u="sng" dirty="0"/>
              <a:t>what’s in the record</a:t>
            </a:r>
          </a:p>
          <a:p>
            <a:endParaRPr lang="en-US" dirty="0"/>
          </a:p>
        </p:txBody>
      </p:sp>
    </p:spTree>
    <p:extLst>
      <p:ext uri="{BB962C8B-B14F-4D97-AF65-F5344CB8AC3E}">
        <p14:creationId xmlns:p14="http://schemas.microsoft.com/office/powerpoint/2010/main" val="1074450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381000" y="1219200"/>
            <a:ext cx="8382000" cy="4343400"/>
          </a:xfrm>
        </p:spPr>
        <p:txBody>
          <a:bodyPr>
            <a:normAutofit/>
          </a:bodyPr>
          <a:lstStyle/>
          <a:p>
            <a:r>
              <a:rPr lang="en-US" dirty="0" smtClean="0"/>
              <a:t>Let’s say you are appealing a decision about whether peanut butter or jelly is the better part of a peanut butter and jelly sandwich. The lower court decided that peanut butter is the better part, and you are appealing to say that jelly is.</a:t>
            </a:r>
          </a:p>
          <a:p>
            <a:r>
              <a:rPr lang="en-US" dirty="0" smtClean="0"/>
              <a:t>On the next slide is a breakdown of one point you might want to make in your argument</a:t>
            </a:r>
          </a:p>
        </p:txBody>
      </p:sp>
    </p:spTree>
    <p:extLst>
      <p:ext uri="{BB962C8B-B14F-4D97-AF65-F5344CB8AC3E}">
        <p14:creationId xmlns:p14="http://schemas.microsoft.com/office/powerpoint/2010/main" val="1367179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19200"/>
            <a:ext cx="8305800" cy="4419600"/>
          </a:xfrm>
        </p:spPr>
        <p:txBody>
          <a:bodyPr>
            <a:normAutofit/>
          </a:bodyPr>
          <a:lstStyle/>
          <a:p>
            <a:pPr marL="457200" indent="-457200">
              <a:buFont typeface="+mj-lt"/>
              <a:buAutoNum type="arabicPeriod"/>
            </a:pPr>
            <a:r>
              <a:rPr lang="en-US" sz="2100" dirty="0" smtClean="0"/>
              <a:t>This </a:t>
            </a:r>
            <a:r>
              <a:rPr lang="en-US" sz="2100" dirty="0"/>
              <a:t>court should reverse the decision because jelly is clearly better than peanut </a:t>
            </a:r>
            <a:r>
              <a:rPr lang="en-US" sz="2100" dirty="0" smtClean="0"/>
              <a:t>butter.</a:t>
            </a:r>
          </a:p>
          <a:p>
            <a:pPr marL="857250" lvl="1" indent="-457200">
              <a:buFont typeface="+mj-lt"/>
              <a:buAutoNum type="alphaUcPeriod"/>
            </a:pPr>
            <a:r>
              <a:rPr lang="en-US" sz="2100" dirty="0" smtClean="0"/>
              <a:t>Jelly </a:t>
            </a:r>
            <a:r>
              <a:rPr lang="en-US" sz="2100" dirty="0"/>
              <a:t>is better than peanut butter because it does not stick to the roof of your </a:t>
            </a:r>
            <a:r>
              <a:rPr lang="en-US" sz="2100" dirty="0" smtClean="0"/>
              <a:t>mouth</a:t>
            </a:r>
          </a:p>
          <a:p>
            <a:pPr marL="1314450" lvl="2" indent="-514350">
              <a:buFont typeface="+mj-lt"/>
              <a:buAutoNum type="romanUcPeriod"/>
            </a:pPr>
            <a:r>
              <a:rPr lang="en-US" sz="2100" dirty="0" smtClean="0"/>
              <a:t>If </a:t>
            </a:r>
            <a:r>
              <a:rPr lang="en-US" sz="2100" dirty="0"/>
              <a:t>you have something in a sandwich that sticks to the roof of your mouth, </a:t>
            </a:r>
            <a:r>
              <a:rPr lang="en-US" sz="2100" dirty="0" smtClean="0"/>
              <a:t>then it </a:t>
            </a:r>
            <a:r>
              <a:rPr lang="en-US" sz="2100" dirty="0"/>
              <a:t>is bad because it creates </a:t>
            </a:r>
            <a:r>
              <a:rPr lang="en-US" sz="2100" dirty="0" smtClean="0"/>
              <a:t>discomfort.</a:t>
            </a:r>
          </a:p>
          <a:p>
            <a:pPr marL="1314450" lvl="2" indent="-514350">
              <a:buFont typeface="+mj-lt"/>
              <a:buAutoNum type="romanUcPeriod"/>
            </a:pPr>
            <a:r>
              <a:rPr lang="en-US" sz="2100" dirty="0" smtClean="0"/>
              <a:t>Discomfort </a:t>
            </a:r>
            <a:r>
              <a:rPr lang="en-US" sz="2100" dirty="0"/>
              <a:t>is not something you want when eating a sandwich, so you don’t want something in your sandwich that sticks to the roof of your mouth (citation</a:t>
            </a:r>
            <a:r>
              <a:rPr lang="en-US" sz="2100" dirty="0" smtClean="0"/>
              <a:t>)</a:t>
            </a:r>
            <a:endParaRPr lang="en-US" sz="2100" dirty="0"/>
          </a:p>
        </p:txBody>
      </p:sp>
    </p:spTree>
    <p:extLst>
      <p:ext uri="{BB962C8B-B14F-4D97-AF65-F5344CB8AC3E}">
        <p14:creationId xmlns:p14="http://schemas.microsoft.com/office/powerpoint/2010/main" val="64008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CLR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OCLRE Powerpoint Template</Template>
  <TotalTime>6171</TotalTime>
  <Words>1786</Words>
  <Application>Microsoft Office PowerPoint</Application>
  <PresentationFormat>On-screen Show (4:3)</PresentationFormat>
  <Paragraphs>116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OCLRE Template</vt:lpstr>
      <vt:lpstr>Moot Court Brief Writing using CREXAC</vt:lpstr>
      <vt:lpstr>Bellwork</vt:lpstr>
      <vt:lpstr>Review of Moot Court Basics</vt:lpstr>
      <vt:lpstr>Today’s Objectives</vt:lpstr>
      <vt:lpstr>Moot Court: The Brief</vt:lpstr>
      <vt:lpstr>Writing an Argument</vt:lpstr>
      <vt:lpstr>Quick Review of Appeals</vt:lpstr>
      <vt:lpstr>Example</vt:lpstr>
      <vt:lpstr>PowerPoint Presentation</vt:lpstr>
      <vt:lpstr>PowerPoint Presentation</vt:lpstr>
      <vt:lpstr>Discussion</vt:lpstr>
      <vt:lpstr>Introducing: CREXAC</vt:lpstr>
      <vt:lpstr>CREXAC</vt:lpstr>
      <vt:lpstr>State your Issue as a Conclusion</vt:lpstr>
      <vt:lpstr>Provide the Rule</vt:lpstr>
      <vt:lpstr>Explain the Rule</vt:lpstr>
      <vt:lpstr>Apply the Rule to the Facts &amp; Connecting</vt:lpstr>
      <vt:lpstr>CREXAC</vt:lpstr>
      <vt:lpstr>PowerPoint Presentation</vt:lpstr>
      <vt:lpstr>Sample Overall Legal Argument Structure</vt:lpstr>
      <vt:lpstr>Legal CREXAC</vt:lpstr>
      <vt:lpstr>Independent Work</vt:lpstr>
      <vt:lpstr>Exit Ticket</vt:lpstr>
    </vt:vector>
  </TitlesOfParts>
  <Company>Ohio Center for Law-Related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Moot Court Brief Writing using CREXAC</dc:title>
  <dc:creator>Priya Sonty</dc:creator>
  <cp:lastModifiedBy>Ryan Suskey</cp:lastModifiedBy>
  <cp:revision>24</cp:revision>
  <dcterms:created xsi:type="dcterms:W3CDTF">2014-11-13T13:47:24Z</dcterms:created>
  <dcterms:modified xsi:type="dcterms:W3CDTF">2015-03-09T20:34:12Z</dcterms:modified>
</cp:coreProperties>
</file>