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8"/>
  </p:notesMasterIdLst>
  <p:sldIdLst>
    <p:sldId id="256" r:id="rId5"/>
    <p:sldId id="401" r:id="rId6"/>
    <p:sldId id="403" r:id="rId7"/>
    <p:sldId id="265" r:id="rId8"/>
    <p:sldId id="335" r:id="rId9"/>
    <p:sldId id="337" r:id="rId10"/>
    <p:sldId id="358" r:id="rId11"/>
    <p:sldId id="405" r:id="rId12"/>
    <p:sldId id="406" r:id="rId13"/>
    <p:sldId id="379" r:id="rId14"/>
    <p:sldId id="360" r:id="rId15"/>
    <p:sldId id="361" r:id="rId16"/>
    <p:sldId id="362" r:id="rId17"/>
    <p:sldId id="365" r:id="rId18"/>
    <p:sldId id="407" r:id="rId19"/>
    <p:sldId id="413" r:id="rId20"/>
    <p:sldId id="368" r:id="rId21"/>
    <p:sldId id="409" r:id="rId22"/>
    <p:sldId id="384" r:id="rId23"/>
    <p:sldId id="385" r:id="rId24"/>
    <p:sldId id="386" r:id="rId25"/>
    <p:sldId id="387" r:id="rId26"/>
    <p:sldId id="388" r:id="rId27"/>
    <p:sldId id="389" r:id="rId28"/>
    <p:sldId id="390" r:id="rId29"/>
    <p:sldId id="391" r:id="rId30"/>
    <p:sldId id="392" r:id="rId31"/>
    <p:sldId id="363" r:id="rId32"/>
    <p:sldId id="364" r:id="rId33"/>
    <p:sldId id="359" r:id="rId34"/>
    <p:sldId id="408" r:id="rId35"/>
    <p:sldId id="402" r:id="rId36"/>
    <p:sldId id="366" r:id="rId37"/>
    <p:sldId id="393" r:id="rId38"/>
    <p:sldId id="394" r:id="rId39"/>
    <p:sldId id="395" r:id="rId40"/>
    <p:sldId id="396" r:id="rId41"/>
    <p:sldId id="397" r:id="rId42"/>
    <p:sldId id="371" r:id="rId43"/>
    <p:sldId id="372" r:id="rId44"/>
    <p:sldId id="373" r:id="rId45"/>
    <p:sldId id="374" r:id="rId46"/>
    <p:sldId id="375" r:id="rId47"/>
    <p:sldId id="376" r:id="rId48"/>
    <p:sldId id="367" r:id="rId49"/>
    <p:sldId id="381" r:id="rId50"/>
    <p:sldId id="382" r:id="rId51"/>
    <p:sldId id="383" r:id="rId52"/>
    <p:sldId id="411" r:id="rId53"/>
    <p:sldId id="343" r:id="rId54"/>
    <p:sldId id="344" r:id="rId55"/>
    <p:sldId id="345" r:id="rId56"/>
    <p:sldId id="321" r:id="rId57"/>
    <p:sldId id="346" r:id="rId58"/>
    <p:sldId id="279" r:id="rId59"/>
    <p:sldId id="288" r:id="rId60"/>
    <p:sldId id="270" r:id="rId61"/>
    <p:sldId id="274" r:id="rId62"/>
    <p:sldId id="290" r:id="rId63"/>
    <p:sldId id="294" r:id="rId64"/>
    <p:sldId id="310" r:id="rId65"/>
    <p:sldId id="349" r:id="rId66"/>
    <p:sldId id="313" r:id="rId67"/>
    <p:sldId id="315" r:id="rId68"/>
    <p:sldId id="317" r:id="rId69"/>
    <p:sldId id="318" r:id="rId70"/>
    <p:sldId id="330" r:id="rId71"/>
    <p:sldId id="350" r:id="rId72"/>
    <p:sldId id="412" r:id="rId73"/>
    <p:sldId id="410" r:id="rId74"/>
    <p:sldId id="398" r:id="rId75"/>
    <p:sldId id="418" r:id="rId76"/>
    <p:sldId id="417" r:id="rId77"/>
    <p:sldId id="351" r:id="rId78"/>
    <p:sldId id="352" r:id="rId79"/>
    <p:sldId id="400" r:id="rId80"/>
    <p:sldId id="399" r:id="rId81"/>
    <p:sldId id="431" r:id="rId82"/>
    <p:sldId id="428" r:id="rId83"/>
    <p:sldId id="432" r:id="rId84"/>
    <p:sldId id="433" r:id="rId85"/>
    <p:sldId id="434" r:id="rId86"/>
    <p:sldId id="435" r:id="rId87"/>
    <p:sldId id="436" r:id="rId88"/>
    <p:sldId id="437" r:id="rId89"/>
    <p:sldId id="414" r:id="rId90"/>
    <p:sldId id="415" r:id="rId91"/>
    <p:sldId id="438" r:id="rId92"/>
    <p:sldId id="439" r:id="rId93"/>
    <p:sldId id="440" r:id="rId94"/>
    <p:sldId id="441" r:id="rId95"/>
    <p:sldId id="442" r:id="rId96"/>
    <p:sldId id="416" r:id="rId97"/>
    <p:sldId id="419" r:id="rId98"/>
    <p:sldId id="443" r:id="rId99"/>
    <p:sldId id="444" r:id="rId100"/>
    <p:sldId id="445" r:id="rId101"/>
    <p:sldId id="446" r:id="rId102"/>
    <p:sldId id="420" r:id="rId103"/>
    <p:sldId id="447" r:id="rId104"/>
    <p:sldId id="448" r:id="rId105"/>
    <p:sldId id="449" r:id="rId106"/>
    <p:sldId id="450" r:id="rId107"/>
    <p:sldId id="451" r:id="rId108"/>
    <p:sldId id="452" r:id="rId109"/>
    <p:sldId id="453" r:id="rId110"/>
    <p:sldId id="454" r:id="rId111"/>
    <p:sldId id="455" r:id="rId112"/>
    <p:sldId id="456" r:id="rId113"/>
    <p:sldId id="457" r:id="rId114"/>
    <p:sldId id="458" r:id="rId115"/>
    <p:sldId id="459" r:id="rId116"/>
    <p:sldId id="466" r:id="rId117"/>
    <p:sldId id="467" r:id="rId118"/>
    <p:sldId id="468" r:id="rId119"/>
    <p:sldId id="469" r:id="rId120"/>
    <p:sldId id="470" r:id="rId121"/>
    <p:sldId id="471" r:id="rId122"/>
    <p:sldId id="472" r:id="rId123"/>
    <p:sldId id="465" r:id="rId124"/>
    <p:sldId id="423" r:id="rId125"/>
    <p:sldId id="484" r:id="rId126"/>
    <p:sldId id="485" r:id="rId127"/>
    <p:sldId id="421" r:id="rId128"/>
    <p:sldId id="460" r:id="rId129"/>
    <p:sldId id="461" r:id="rId130"/>
    <p:sldId id="462" r:id="rId131"/>
    <p:sldId id="463" r:id="rId132"/>
    <p:sldId id="464" r:id="rId133"/>
    <p:sldId id="477" r:id="rId134"/>
    <p:sldId id="474" r:id="rId135"/>
    <p:sldId id="475" r:id="rId136"/>
    <p:sldId id="478" r:id="rId137"/>
    <p:sldId id="476" r:id="rId138"/>
    <p:sldId id="426" r:id="rId139"/>
    <p:sldId id="482" r:id="rId140"/>
    <p:sldId id="483" r:id="rId141"/>
    <p:sldId id="427" r:id="rId142"/>
    <p:sldId id="479" r:id="rId143"/>
    <p:sldId id="480" r:id="rId144"/>
    <p:sldId id="481" r:id="rId145"/>
    <p:sldId id="429" r:id="rId146"/>
    <p:sldId id="430" r:id="rId1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0B720-F7D6-4002-8EBC-5CE2D6F35F37}" v="30" dt="2018-12-06T16:14:50.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8" autoAdjust="0"/>
    <p:restoredTop sz="94660"/>
  </p:normalViewPr>
  <p:slideViewPr>
    <p:cSldViewPr>
      <p:cViewPr varScale="1">
        <p:scale>
          <a:sx n="85" d="100"/>
          <a:sy n="85" d="100"/>
        </p:scale>
        <p:origin x="1380" y="9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234" y="1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Kalgreen" userId="c750a7c8-5090-4454-94d4-18a985a0a8f2" providerId="ADAL" clId="{9180B720-F7D6-4002-8EBC-5CE2D6F35F37}"/>
    <pc:docChg chg="custSel modSld">
      <pc:chgData name="Tim Kalgreen" userId="c750a7c8-5090-4454-94d4-18a985a0a8f2" providerId="ADAL" clId="{9180B720-F7D6-4002-8EBC-5CE2D6F35F37}" dt="2018-12-06T16:14:50.033" v="17" actId="14100"/>
      <pc:docMkLst>
        <pc:docMk/>
      </pc:docMkLst>
      <pc:sldChg chg="modSp">
        <pc:chgData name="Tim Kalgreen" userId="c750a7c8-5090-4454-94d4-18a985a0a8f2" providerId="ADAL" clId="{9180B720-F7D6-4002-8EBC-5CE2D6F35F37}" dt="2018-12-06T16:14:19.103" v="12" actId="14100"/>
        <pc:sldMkLst>
          <pc:docMk/>
          <pc:sldMk cId="0" sldId="318"/>
        </pc:sldMkLst>
        <pc:picChg chg="mod">
          <ac:chgData name="Tim Kalgreen" userId="c750a7c8-5090-4454-94d4-18a985a0a8f2" providerId="ADAL" clId="{9180B720-F7D6-4002-8EBC-5CE2D6F35F37}" dt="2018-12-06T16:14:19.103" v="12" actId="14100"/>
          <ac:picMkLst>
            <pc:docMk/>
            <pc:sldMk cId="0" sldId="318"/>
            <ac:picMk id="4" creationId="{00000000-0000-0000-0000-000000000000}"/>
          </ac:picMkLst>
        </pc:picChg>
      </pc:sldChg>
      <pc:sldChg chg="modSp">
        <pc:chgData name="Tim Kalgreen" userId="c750a7c8-5090-4454-94d4-18a985a0a8f2" providerId="ADAL" clId="{9180B720-F7D6-4002-8EBC-5CE2D6F35F37}" dt="2018-12-06T16:13:07.683" v="9" actId="1076"/>
        <pc:sldMkLst>
          <pc:docMk/>
          <pc:sldMk cId="766069072" sldId="346"/>
        </pc:sldMkLst>
        <pc:picChg chg="mod">
          <ac:chgData name="Tim Kalgreen" userId="c750a7c8-5090-4454-94d4-18a985a0a8f2" providerId="ADAL" clId="{9180B720-F7D6-4002-8EBC-5CE2D6F35F37}" dt="2018-12-06T16:13:07.683" v="9" actId="1076"/>
          <ac:picMkLst>
            <pc:docMk/>
            <pc:sldMk cId="766069072" sldId="346"/>
            <ac:picMk id="4" creationId="{00000000-0000-0000-0000-000000000000}"/>
          </ac:picMkLst>
        </pc:picChg>
      </pc:sldChg>
      <pc:sldChg chg="modSp">
        <pc:chgData name="Tim Kalgreen" userId="c750a7c8-5090-4454-94d4-18a985a0a8f2" providerId="ADAL" clId="{9180B720-F7D6-4002-8EBC-5CE2D6F35F37}" dt="2018-12-06T16:14:36.285" v="15" actId="14100"/>
        <pc:sldMkLst>
          <pc:docMk/>
          <pc:sldMk cId="1265694223" sldId="350"/>
        </pc:sldMkLst>
        <pc:picChg chg="mod">
          <ac:chgData name="Tim Kalgreen" userId="c750a7c8-5090-4454-94d4-18a985a0a8f2" providerId="ADAL" clId="{9180B720-F7D6-4002-8EBC-5CE2D6F35F37}" dt="2018-12-06T16:14:36.285" v="15" actId="14100"/>
          <ac:picMkLst>
            <pc:docMk/>
            <pc:sldMk cId="1265694223" sldId="350"/>
            <ac:picMk id="4" creationId="{00000000-0000-0000-0000-000000000000}"/>
          </ac:picMkLst>
        </pc:picChg>
      </pc:sldChg>
      <pc:sldChg chg="modSp">
        <pc:chgData name="Tim Kalgreen" userId="c750a7c8-5090-4454-94d4-18a985a0a8f2" providerId="ADAL" clId="{9180B720-F7D6-4002-8EBC-5CE2D6F35F37}" dt="2018-12-06T16:14:50.033" v="17" actId="14100"/>
        <pc:sldMkLst>
          <pc:docMk/>
          <pc:sldMk cId="3711178116" sldId="351"/>
        </pc:sldMkLst>
        <pc:picChg chg="mod">
          <ac:chgData name="Tim Kalgreen" userId="c750a7c8-5090-4454-94d4-18a985a0a8f2" providerId="ADAL" clId="{9180B720-F7D6-4002-8EBC-5CE2D6F35F37}" dt="2018-12-06T16:14:50.033" v="17" actId="14100"/>
          <ac:picMkLst>
            <pc:docMk/>
            <pc:sldMk cId="3711178116" sldId="351"/>
            <ac:picMk id="4" creationId="{00000000-0000-0000-0000-000000000000}"/>
          </ac:picMkLst>
        </pc:picChg>
      </pc:sldChg>
      <pc:sldChg chg="modSp">
        <pc:chgData name="Tim Kalgreen" userId="c750a7c8-5090-4454-94d4-18a985a0a8f2" providerId="ADAL" clId="{9180B720-F7D6-4002-8EBC-5CE2D6F35F37}" dt="2018-12-06T16:12:00.072" v="2" actId="27636"/>
        <pc:sldMkLst>
          <pc:docMk/>
          <pc:sldMk cId="3641799745" sldId="363"/>
        </pc:sldMkLst>
        <pc:spChg chg="mod">
          <ac:chgData name="Tim Kalgreen" userId="c750a7c8-5090-4454-94d4-18a985a0a8f2" providerId="ADAL" clId="{9180B720-F7D6-4002-8EBC-5CE2D6F35F37}" dt="2018-12-06T16:12:00.072" v="2" actId="27636"/>
          <ac:spMkLst>
            <pc:docMk/>
            <pc:sldMk cId="3641799745" sldId="363"/>
            <ac:spMk id="3" creationId="{00000000-0000-0000-0000-000000000000}"/>
          </ac:spMkLst>
        </pc:spChg>
      </pc:sldChg>
      <pc:sldChg chg="modSp">
        <pc:chgData name="Tim Kalgreen" userId="c750a7c8-5090-4454-94d4-18a985a0a8f2" providerId="ADAL" clId="{9180B720-F7D6-4002-8EBC-5CE2D6F35F37}" dt="2018-12-06T16:12:00.085" v="3" actId="27636"/>
        <pc:sldMkLst>
          <pc:docMk/>
          <pc:sldMk cId="2408369131" sldId="364"/>
        </pc:sldMkLst>
        <pc:spChg chg="mod">
          <ac:chgData name="Tim Kalgreen" userId="c750a7c8-5090-4454-94d4-18a985a0a8f2" providerId="ADAL" clId="{9180B720-F7D6-4002-8EBC-5CE2D6F35F37}" dt="2018-12-06T16:12:00.085" v="3" actId="27636"/>
          <ac:spMkLst>
            <pc:docMk/>
            <pc:sldMk cId="2408369131" sldId="364"/>
            <ac:spMk id="3" creationId="{00000000-0000-0000-0000-000000000000}"/>
          </ac:spMkLst>
        </pc:spChg>
      </pc:sldChg>
      <pc:sldChg chg="modSp">
        <pc:chgData name="Tim Kalgreen" userId="c750a7c8-5090-4454-94d4-18a985a0a8f2" providerId="ADAL" clId="{9180B720-F7D6-4002-8EBC-5CE2D6F35F37}" dt="2018-12-06T16:12:00.011" v="1" actId="27636"/>
        <pc:sldMkLst>
          <pc:docMk/>
          <pc:sldMk cId="1535948690" sldId="368"/>
        </pc:sldMkLst>
        <pc:spChg chg="mod">
          <ac:chgData name="Tim Kalgreen" userId="c750a7c8-5090-4454-94d4-18a985a0a8f2" providerId="ADAL" clId="{9180B720-F7D6-4002-8EBC-5CE2D6F35F37}" dt="2018-12-06T16:12:00.011" v="1" actId="27636"/>
          <ac:spMkLst>
            <pc:docMk/>
            <pc:sldMk cId="1535948690" sldId="368"/>
            <ac:spMk id="3" creationId="{00000000-0000-0000-0000-000000000000}"/>
          </ac:spMkLst>
        </pc:spChg>
      </pc:sldChg>
      <pc:sldChg chg="modSp">
        <pc:chgData name="Tim Kalgreen" userId="c750a7c8-5090-4454-94d4-18a985a0a8f2" providerId="ADAL" clId="{9180B720-F7D6-4002-8EBC-5CE2D6F35F37}" dt="2018-12-06T16:11:59.982" v="0" actId="27636"/>
        <pc:sldMkLst>
          <pc:docMk/>
          <pc:sldMk cId="2095584951" sldId="379"/>
        </pc:sldMkLst>
        <pc:spChg chg="mod">
          <ac:chgData name="Tim Kalgreen" userId="c750a7c8-5090-4454-94d4-18a985a0a8f2" providerId="ADAL" clId="{9180B720-F7D6-4002-8EBC-5CE2D6F35F37}" dt="2018-12-06T16:11:59.982" v="0" actId="27636"/>
          <ac:spMkLst>
            <pc:docMk/>
            <pc:sldMk cId="2095584951" sldId="379"/>
            <ac:spMk id="3" creationId="{00000000-0000-0000-0000-000000000000}"/>
          </ac:spMkLst>
        </pc:spChg>
      </pc:sldChg>
      <pc:sldChg chg="modSp">
        <pc:chgData name="Tim Kalgreen" userId="c750a7c8-5090-4454-94d4-18a985a0a8f2" providerId="ADAL" clId="{9180B720-F7D6-4002-8EBC-5CE2D6F35F37}" dt="2018-12-06T16:12:00.133" v="5" actId="27636"/>
        <pc:sldMkLst>
          <pc:docMk/>
          <pc:sldMk cId="26525562" sldId="397"/>
        </pc:sldMkLst>
        <pc:spChg chg="mod">
          <ac:chgData name="Tim Kalgreen" userId="c750a7c8-5090-4454-94d4-18a985a0a8f2" providerId="ADAL" clId="{9180B720-F7D6-4002-8EBC-5CE2D6F35F37}" dt="2018-12-06T16:12:00.133" v="5" actId="27636"/>
          <ac:spMkLst>
            <pc:docMk/>
            <pc:sldMk cId="26525562" sldId="397"/>
            <ac:spMk id="3" creationId="{00000000-0000-0000-0000-000000000000}"/>
          </ac:spMkLst>
        </pc:spChg>
      </pc:sldChg>
      <pc:sldChg chg="modSp">
        <pc:chgData name="Tim Kalgreen" userId="c750a7c8-5090-4454-94d4-18a985a0a8f2" providerId="ADAL" clId="{9180B720-F7D6-4002-8EBC-5CE2D6F35F37}" dt="2018-12-06T16:12:00.105" v="4" actId="27636"/>
        <pc:sldMkLst>
          <pc:docMk/>
          <pc:sldMk cId="3249481235" sldId="408"/>
        </pc:sldMkLst>
        <pc:spChg chg="mod">
          <ac:chgData name="Tim Kalgreen" userId="c750a7c8-5090-4454-94d4-18a985a0a8f2" providerId="ADAL" clId="{9180B720-F7D6-4002-8EBC-5CE2D6F35F37}" dt="2018-12-06T16:12:00.105" v="4" actId="27636"/>
          <ac:spMkLst>
            <pc:docMk/>
            <pc:sldMk cId="3249481235" sldId="408"/>
            <ac:spMk id="3" creationId="{00000000-0000-0000-0000-000000000000}"/>
          </ac:spMkLst>
        </pc:spChg>
      </pc:sldChg>
      <pc:sldChg chg="modSp">
        <pc:chgData name="Tim Kalgreen" userId="c750a7c8-5090-4454-94d4-18a985a0a8f2" providerId="ADAL" clId="{9180B720-F7D6-4002-8EBC-5CE2D6F35F37}" dt="2018-12-06T16:12:00.236" v="6" actId="27636"/>
        <pc:sldMkLst>
          <pc:docMk/>
          <pc:sldMk cId="2492105563" sldId="440"/>
        </pc:sldMkLst>
        <pc:spChg chg="mod">
          <ac:chgData name="Tim Kalgreen" userId="c750a7c8-5090-4454-94d4-18a985a0a8f2" providerId="ADAL" clId="{9180B720-F7D6-4002-8EBC-5CE2D6F35F37}" dt="2018-12-06T16:12:00.236" v="6" actId="27636"/>
          <ac:spMkLst>
            <pc:docMk/>
            <pc:sldMk cId="2492105563" sldId="44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A163F-3810-4882-A402-A6B17DEB25D9}"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79C91-032C-4FEC-B9B0-0B5F8D60EEF0}" type="slidenum">
              <a:rPr lang="en-US" smtClean="0"/>
              <a:t>‹#›</a:t>
            </a:fld>
            <a:endParaRPr lang="en-US"/>
          </a:p>
        </p:txBody>
      </p:sp>
    </p:spTree>
    <p:extLst>
      <p:ext uri="{BB962C8B-B14F-4D97-AF65-F5344CB8AC3E}">
        <p14:creationId xmlns:p14="http://schemas.microsoft.com/office/powerpoint/2010/main" val="370807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a:t>
            </a:fld>
            <a:endParaRPr lang="en-US"/>
          </a:p>
        </p:txBody>
      </p:sp>
    </p:spTree>
    <p:extLst>
      <p:ext uri="{BB962C8B-B14F-4D97-AF65-F5344CB8AC3E}">
        <p14:creationId xmlns:p14="http://schemas.microsoft.com/office/powerpoint/2010/main" val="412216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11</a:t>
            </a:fld>
            <a:endParaRPr lang="en-US"/>
          </a:p>
        </p:txBody>
      </p:sp>
    </p:spTree>
    <p:extLst>
      <p:ext uri="{BB962C8B-B14F-4D97-AF65-F5344CB8AC3E}">
        <p14:creationId xmlns:p14="http://schemas.microsoft.com/office/powerpoint/2010/main" val="192742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12</a:t>
            </a:fld>
            <a:endParaRPr lang="en-US"/>
          </a:p>
        </p:txBody>
      </p:sp>
    </p:spTree>
    <p:extLst>
      <p:ext uri="{BB962C8B-B14F-4D97-AF65-F5344CB8AC3E}">
        <p14:creationId xmlns:p14="http://schemas.microsoft.com/office/powerpoint/2010/main" val="189554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13</a:t>
            </a:fld>
            <a:endParaRPr lang="en-US"/>
          </a:p>
        </p:txBody>
      </p:sp>
    </p:spTree>
    <p:extLst>
      <p:ext uri="{BB962C8B-B14F-4D97-AF65-F5344CB8AC3E}">
        <p14:creationId xmlns:p14="http://schemas.microsoft.com/office/powerpoint/2010/main" val="414285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14</a:t>
            </a:fld>
            <a:endParaRPr lang="en-US"/>
          </a:p>
        </p:txBody>
      </p:sp>
    </p:spTree>
    <p:extLst>
      <p:ext uri="{BB962C8B-B14F-4D97-AF65-F5344CB8AC3E}">
        <p14:creationId xmlns:p14="http://schemas.microsoft.com/office/powerpoint/2010/main" val="290422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45</a:t>
            </a:fld>
            <a:endParaRPr lang="en-US"/>
          </a:p>
        </p:txBody>
      </p:sp>
    </p:spTree>
    <p:extLst>
      <p:ext uri="{BB962C8B-B14F-4D97-AF65-F5344CB8AC3E}">
        <p14:creationId xmlns:p14="http://schemas.microsoft.com/office/powerpoint/2010/main" val="145552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71</a:t>
            </a:fld>
            <a:endParaRPr lang="en-US"/>
          </a:p>
        </p:txBody>
      </p:sp>
    </p:spTree>
    <p:extLst>
      <p:ext uri="{BB962C8B-B14F-4D97-AF65-F5344CB8AC3E}">
        <p14:creationId xmlns:p14="http://schemas.microsoft.com/office/powerpoint/2010/main" val="784079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Sumner’s</a:t>
            </a:r>
            <a:r>
              <a:rPr lang="en-US" baseline="0" dirty="0"/>
              <a:t> effort to require desegregated schools fell just short of adoption.</a:t>
            </a:r>
          </a:p>
          <a:p>
            <a:endParaRPr lang="en-US" baseline="0" dirty="0"/>
          </a:p>
          <a:p>
            <a:r>
              <a:rPr lang="en-US" baseline="0" dirty="0"/>
              <a:t>See Michael W. McConnell, </a:t>
            </a:r>
            <a:r>
              <a:rPr lang="en-US" sz="1200" b="0" i="1" u="none" strike="noStrike" kern="1200" baseline="0" dirty="0" err="1">
                <a:solidFill>
                  <a:schemeClr val="tx1"/>
                </a:solidFill>
                <a:latin typeface="+mn-lt"/>
                <a:ea typeface="+mn-ea"/>
                <a:cs typeface="+mn-cs"/>
              </a:rPr>
              <a:t>Orignalism</a:t>
            </a:r>
            <a:r>
              <a:rPr lang="en-US" sz="1200" b="0" i="1" u="none" strike="noStrike" kern="1200" baseline="0" dirty="0">
                <a:solidFill>
                  <a:schemeClr val="tx1"/>
                </a:solidFill>
                <a:latin typeface="+mn-lt"/>
                <a:ea typeface="+mn-ea"/>
                <a:cs typeface="+mn-cs"/>
              </a:rPr>
              <a:t> and the Desegregation Decisions</a:t>
            </a:r>
            <a:r>
              <a:rPr lang="en-US" sz="1200" b="0" i="0" u="none" strike="noStrike" kern="1200" baseline="0" dirty="0">
                <a:solidFill>
                  <a:schemeClr val="tx1"/>
                </a:solidFill>
                <a:latin typeface="+mn-lt"/>
                <a:ea typeface="+mn-ea"/>
                <a:cs typeface="+mn-cs"/>
              </a:rPr>
              <a:t>, 81 VA. L. REV. 947 (1995);</a:t>
            </a:r>
            <a:r>
              <a:rPr lang="en-US" sz="1200" b="0" i="0" u="none" strike="noStrike" kern="1200" dirty="0">
                <a:solidFill>
                  <a:schemeClr val="tx1"/>
                </a:solidFill>
                <a:latin typeface="+mn-lt"/>
                <a:ea typeface="+mn-ea"/>
                <a:cs typeface="+mn-cs"/>
              </a:rPr>
              <a:t> see also </a:t>
            </a:r>
            <a:r>
              <a:rPr lang="en-US" sz="1200" b="1" i="0" u="none" strike="noStrike" kern="1200" baseline="0" dirty="0">
                <a:solidFill>
                  <a:schemeClr val="tx1"/>
                </a:solidFill>
                <a:latin typeface="+mn-lt"/>
                <a:ea typeface="+mn-ea"/>
                <a:cs typeface="+mn-cs"/>
              </a:rPr>
              <a:t>Michael </a:t>
            </a:r>
            <a:r>
              <a:rPr lang="en-US" sz="1200" b="1" i="0" u="none" strike="noStrike" kern="1200" baseline="0" dirty="0" err="1">
                <a:solidFill>
                  <a:schemeClr val="tx1"/>
                </a:solidFill>
                <a:latin typeface="+mn-lt"/>
                <a:ea typeface="+mn-ea"/>
                <a:cs typeface="+mn-cs"/>
              </a:rPr>
              <a:t>Klarman</a:t>
            </a:r>
            <a:r>
              <a:rPr lang="en-US" sz="1200" b="1" i="0" u="none" strike="noStrike" kern="1200" baseline="0" dirty="0">
                <a:solidFill>
                  <a:schemeClr val="tx1"/>
                </a:solidFill>
                <a:latin typeface="+mn-lt"/>
                <a:ea typeface="+mn-ea"/>
                <a:cs typeface="+mn-cs"/>
              </a:rPr>
              <a:t>, From Jim Crow to Civil Rights: The Supreme Court and the Struggle for Racial Equality (2004).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72</a:t>
            </a:fld>
            <a:endParaRPr lang="en-US"/>
          </a:p>
        </p:txBody>
      </p:sp>
    </p:spTree>
    <p:extLst>
      <p:ext uri="{BB962C8B-B14F-4D97-AF65-F5344CB8AC3E}">
        <p14:creationId xmlns:p14="http://schemas.microsoft.com/office/powerpoint/2010/main" val="2898378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law of the State . . . is as follows: “All white male persons who are twenty-one years of age and who are citizens of this State shall be liable to serve as jurors, except as herein provided.” The persons excepted are State officials.</a:t>
            </a:r>
          </a:p>
          <a:p>
            <a:endParaRPr lang="en-US" dirty="0"/>
          </a:p>
          <a:p>
            <a:endParaRPr lang="en-US" dirty="0"/>
          </a:p>
          <a:p>
            <a:r>
              <a:rPr lang="en-US" dirty="0"/>
              <a:t>Sect. 641 [of the Revised Statutes of the U.S.] . . . enacts that “when any civil suit or criminal prosecution is commenced in any State court for any cause whatsoever against any person who is denied, or cannot enforce, in the </a:t>
            </a:r>
            <a:r>
              <a:rPr lang="en-US" dirty="0" err="1"/>
              <a:t>ju-dicial</a:t>
            </a:r>
            <a:r>
              <a:rPr lang="en-US" dirty="0"/>
              <a:t> tribunals of the State, or in the part of the State where such </a:t>
            </a:r>
            <a:r>
              <a:rPr lang="en-US" dirty="0" err="1"/>
              <a:t>prosecu-tion</a:t>
            </a:r>
            <a:r>
              <a:rPr lang="en-US" dirty="0"/>
              <a:t> is pending, any right secured to him by any law providing for the equal civil rights of citizens of the United States, or of all persons within the </a:t>
            </a:r>
            <a:r>
              <a:rPr lang="en-US" dirty="0" err="1"/>
              <a:t>ju-risdiction</a:t>
            </a:r>
            <a:r>
              <a:rPr lang="en-US" dirty="0"/>
              <a:t> of the United States, such suit or prosecution may, upon the </a:t>
            </a:r>
            <a:r>
              <a:rPr lang="en-US" dirty="0" err="1"/>
              <a:t>peti-tion</a:t>
            </a:r>
            <a:r>
              <a:rPr lang="en-US" dirty="0"/>
              <a:t> of such defendant, filed in said State court at any time before the trial, or final hearing of the case, stating the facts, and verified by oath, be re-moved before trial into the next Circuit Court of the United States to be held in the district where it is pending.” </a:t>
            </a:r>
          </a:p>
        </p:txBody>
      </p:sp>
      <p:sp>
        <p:nvSpPr>
          <p:cNvPr id="4" name="Slide Number Placeholder 3"/>
          <p:cNvSpPr>
            <a:spLocks noGrp="1"/>
          </p:cNvSpPr>
          <p:nvPr>
            <p:ph type="sldNum" sz="quarter" idx="10"/>
          </p:nvPr>
        </p:nvSpPr>
        <p:spPr/>
        <p:txBody>
          <a:bodyPr/>
          <a:lstStyle/>
          <a:p>
            <a:fld id="{70C79C91-032C-4FEC-B9B0-0B5F8D60EEF0}" type="slidenum">
              <a:rPr lang="en-US" smtClean="0"/>
              <a:t>80</a:t>
            </a:fld>
            <a:endParaRPr lang="en-US"/>
          </a:p>
        </p:txBody>
      </p:sp>
    </p:spTree>
    <p:extLst>
      <p:ext uri="{BB962C8B-B14F-4D97-AF65-F5344CB8AC3E}">
        <p14:creationId xmlns:p14="http://schemas.microsoft.com/office/powerpoint/2010/main" val="163960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Ruling largely undercut in effect by companion case, </a:t>
            </a:r>
            <a:r>
              <a:rPr lang="en-US" i="1" dirty="0"/>
              <a:t>Virginia v. Rives</a:t>
            </a:r>
            <a:r>
              <a:rPr lang="en-US" dirty="0"/>
              <a:t>, which confirmed limitations of </a:t>
            </a:r>
            <a:r>
              <a:rPr lang="en-US" i="1" dirty="0" err="1"/>
              <a:t>Strauder</a:t>
            </a:r>
            <a:r>
              <a:rPr lang="en-US" dirty="0"/>
              <a:t> opinion – no constitutional right to actually have blacks on juries, thus making exclusion easy (and complete) as a practical matter.</a:t>
            </a:r>
          </a:p>
        </p:txBody>
      </p:sp>
      <p:sp>
        <p:nvSpPr>
          <p:cNvPr id="4" name="Slide Number Placeholder 3"/>
          <p:cNvSpPr>
            <a:spLocks noGrp="1"/>
          </p:cNvSpPr>
          <p:nvPr>
            <p:ph type="sldNum" sz="quarter" idx="10"/>
          </p:nvPr>
        </p:nvSpPr>
        <p:spPr/>
        <p:txBody>
          <a:bodyPr/>
          <a:lstStyle/>
          <a:p>
            <a:fld id="{70C79C91-032C-4FEC-B9B0-0B5F8D60EEF0}" type="slidenum">
              <a:rPr lang="en-US" smtClean="0"/>
              <a:t>85</a:t>
            </a:fld>
            <a:endParaRPr lang="en-US"/>
          </a:p>
        </p:txBody>
      </p:sp>
    </p:spTree>
    <p:extLst>
      <p:ext uri="{BB962C8B-B14F-4D97-AF65-F5344CB8AC3E}">
        <p14:creationId xmlns:p14="http://schemas.microsoft.com/office/powerpoint/2010/main" val="300743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my opinion, the judgment this day rendered will, in time, prove to be quite as pernicious as the decision made by this tribunal in the </a:t>
            </a:r>
            <a:r>
              <a:rPr lang="en-US" sz="1200" b="0" i="1" u="none" strike="noStrike" kern="1200" baseline="0" dirty="0">
                <a:solidFill>
                  <a:schemeClr val="tx1"/>
                </a:solidFill>
                <a:latin typeface="+mn-lt"/>
                <a:ea typeface="+mn-ea"/>
                <a:cs typeface="+mn-cs"/>
              </a:rPr>
              <a:t>Dred Scott case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my opinion, the judgment this day rendered will, in time, prove to be quite as pernicious as the decision made by this tribunal in the </a:t>
            </a:r>
            <a:r>
              <a:rPr lang="en-US" sz="1200" b="0" i="1" u="none" strike="noStrike" kern="1200" baseline="0" dirty="0">
                <a:solidFill>
                  <a:schemeClr val="tx1"/>
                </a:solidFill>
                <a:latin typeface="+mn-lt"/>
                <a:ea typeface="+mn-ea"/>
                <a:cs typeface="+mn-cs"/>
              </a:rPr>
              <a:t>Dred Scott case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a race so different from our own that we do not permit those belonging to it to become citizens of the United States. Persons belonging to it are, with few exceptions, absolutely excluded from our country. I allude to the Chinese race. But by the statute in question, a Chinaman can ride in the same passenger coach with white citizens of the United States, while citizens of the black race in Louisiana, many of whom, perhaps, risked their lives for the preservation of the Union, who are entitled, by law, to </a:t>
            </a:r>
            <a:r>
              <a:rPr lang="en-US" sz="1200" b="0" i="0" u="none" strike="noStrike" kern="1200" baseline="0" dirty="0" err="1">
                <a:solidFill>
                  <a:schemeClr val="tx1"/>
                </a:solidFill>
                <a:latin typeface="+mn-lt"/>
                <a:ea typeface="+mn-ea"/>
                <a:cs typeface="+mn-cs"/>
              </a:rPr>
              <a:t>partici</a:t>
            </a:r>
            <a:r>
              <a:rPr lang="en-US" sz="1200" b="0" i="0" u="none" strike="noStrike" kern="1200" baseline="0" dirty="0">
                <a:solidFill>
                  <a:schemeClr val="tx1"/>
                </a:solidFill>
                <a:latin typeface="+mn-lt"/>
                <a:ea typeface="+mn-ea"/>
                <a:cs typeface="+mn-cs"/>
              </a:rPr>
              <a:t>-pate in the political control of the State and nation, who are not excluded, by law or by reason of their race, from public stations of any kind, and who have all the legal rights that belong to white citizens, are yet declared to be criminals, liable to imprisonment, if they ride in a public coach occupied by citizens of the white race.</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92</a:t>
            </a:fld>
            <a:endParaRPr lang="en-US"/>
          </a:p>
        </p:txBody>
      </p:sp>
    </p:spTree>
    <p:extLst>
      <p:ext uri="{BB962C8B-B14F-4D97-AF65-F5344CB8AC3E}">
        <p14:creationId xmlns:p14="http://schemas.microsoft.com/office/powerpoint/2010/main" val="46456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2</a:t>
            </a:fld>
            <a:endParaRPr lang="en-US"/>
          </a:p>
        </p:txBody>
      </p:sp>
    </p:spTree>
    <p:extLst>
      <p:ext uri="{BB962C8B-B14F-4D97-AF65-F5344CB8AC3E}">
        <p14:creationId xmlns:p14="http://schemas.microsoft.com/office/powerpoint/2010/main" val="2111855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Holmes: “</a:t>
            </a:r>
            <a:r>
              <a:rPr lang="en-US" sz="1200" b="0" i="0" u="none" strike="noStrike" kern="1200" baseline="0" dirty="0">
                <a:solidFill>
                  <a:schemeClr val="tx1"/>
                </a:solidFill>
                <a:latin typeface="+mn-lt"/>
                <a:ea typeface="+mn-ea"/>
                <a:cs typeface="+mn-cs"/>
              </a:rPr>
              <a:t>the usual last resort of constitutional arguments”  </a:t>
            </a:r>
            <a:r>
              <a:rPr lang="en-US" sz="1200" b="0" i="1" u="none" strike="noStrike" kern="1200" baseline="0" dirty="0">
                <a:solidFill>
                  <a:schemeClr val="tx1"/>
                </a:solidFill>
                <a:latin typeface="+mn-lt"/>
                <a:ea typeface="+mn-ea"/>
                <a:cs typeface="+mn-cs"/>
              </a:rPr>
              <a:t>Buck v. Bell</a:t>
            </a:r>
            <a:r>
              <a:rPr lang="en-US" sz="1200" b="0" i="0" u="none" strike="noStrike" kern="1200" baseline="0" dirty="0">
                <a:solidFill>
                  <a:schemeClr val="tx1"/>
                </a:solidFill>
                <a:latin typeface="+mn-lt"/>
                <a:ea typeface="+mn-ea"/>
                <a:cs typeface="+mn-cs"/>
              </a:rPr>
              <a:t>, 274 U.S. 200 (1927).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 that case, see Adam Cohen, </a:t>
            </a:r>
            <a:r>
              <a:rPr lang="en-US" sz="1200" b="0" i="1" u="none" strike="noStrike" kern="1200" baseline="0" dirty="0">
                <a:solidFill>
                  <a:schemeClr val="tx1"/>
                </a:solidFill>
                <a:latin typeface="+mn-lt"/>
                <a:ea typeface="+mn-ea"/>
                <a:cs typeface="+mn-cs"/>
              </a:rPr>
              <a:t>Imbeciles </a:t>
            </a:r>
            <a:r>
              <a:rPr lang="en-US" sz="1200" b="0" i="0" u="none" strike="noStrike" kern="1200" baseline="0" dirty="0">
                <a:solidFill>
                  <a:schemeClr val="tx1"/>
                </a:solidFill>
                <a:latin typeface="+mn-lt"/>
                <a:ea typeface="+mn-ea"/>
                <a:cs typeface="+mn-cs"/>
              </a:rPr>
              <a:t>(2016).</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usual last resort of constitutional arguments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93</a:t>
            </a:fld>
            <a:endParaRPr lang="en-US"/>
          </a:p>
        </p:txBody>
      </p:sp>
    </p:spTree>
    <p:extLst>
      <p:ext uri="{BB962C8B-B14F-4D97-AF65-F5344CB8AC3E}">
        <p14:creationId xmlns:p14="http://schemas.microsoft.com/office/powerpoint/2010/main" val="188698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footnote in Murphy’s dissent: </a:t>
            </a:r>
            <a:r>
              <a:rPr lang="en-US" sz="1200" kern="1200" dirty="0">
                <a:solidFill>
                  <a:schemeClr val="tx1"/>
                </a:solidFill>
                <a:effectLst/>
                <a:latin typeface="+mn-lt"/>
                <a:ea typeface="+mn-ea"/>
                <a:cs typeface="+mn-cs"/>
              </a:rPr>
              <a:t>Special interest groups were extremely active in applying pressure for mass evacuation. </a:t>
            </a:r>
            <a:r>
              <a:rPr lang="en-US" sz="1200" i="1" kern="1200" dirty="0">
                <a:solidFill>
                  <a:schemeClr val="tx1"/>
                </a:solidFill>
                <a:effectLst/>
                <a:latin typeface="+mn-lt"/>
                <a:ea typeface="+mn-ea"/>
                <a:cs typeface="+mn-cs"/>
              </a:rPr>
              <a:t>See</a:t>
            </a:r>
            <a:r>
              <a:rPr lang="en-US" sz="1200" kern="1200" dirty="0">
                <a:solidFill>
                  <a:schemeClr val="tx1"/>
                </a:solidFill>
                <a:effectLst/>
                <a:latin typeface="+mn-lt"/>
                <a:ea typeface="+mn-ea"/>
                <a:cs typeface="+mn-cs"/>
              </a:rPr>
              <a:t> House Report No. 2124 (77th Cong., 2d Sess.) 154-6; McWilliams, Prejudice, 128 (1944). Mr. Austin E. Anson, managing secretary of the Salinas Vegetable Grower-Shipper Association, has frankly admitted that</a:t>
            </a:r>
          </a:p>
          <a:p>
            <a:endParaRPr lang="en-US" sz="1200" kern="1200" dirty="0">
              <a:solidFill>
                <a:schemeClr val="tx1"/>
              </a:solidFill>
              <a:effectLst/>
              <a:latin typeface="+mn-lt"/>
              <a:ea typeface="+mn-ea"/>
              <a:cs typeface="+mn-cs"/>
            </a:endParaRPr>
          </a:p>
          <a:p>
            <a:r>
              <a:rPr lang="en-US" sz="1100" kern="1200" dirty="0">
                <a:solidFill>
                  <a:srgbClr val="FF0000"/>
                </a:solidFill>
                <a:effectLst/>
                <a:latin typeface="+mn-lt"/>
                <a:ea typeface="+mn-ea"/>
                <a:cs typeface="+mn-cs"/>
              </a:rPr>
              <a:t>“We’re charged with wanting to get rid of the Japs for selfish reasons. . . . We do. It’s a question of whether the white man lives on the Pacific Coast or the brown men. They came into this valley to work, and they stayed to take over. . . . They undersell the white man in the markets. . . . They work their women and children while the white farmer has to pay wages for his help. If all the Japs were removed tomorrow, we’d never miss them in two weeks, because the white farmers can take over and produce everything the Jap grows. And we don’t want them back when the war ends, either.”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Quoted by Taylor in his article “The People Nobody Wants,” 214 </a:t>
            </a:r>
            <a:r>
              <a:rPr lang="en-US" sz="1200" kern="1200" dirty="0" err="1">
                <a:solidFill>
                  <a:schemeClr val="tx1"/>
                </a:solidFill>
                <a:effectLst/>
                <a:latin typeface="+mn-lt"/>
                <a:ea typeface="+mn-ea"/>
                <a:cs typeface="+mn-cs"/>
              </a:rPr>
              <a:t>Sat.Eve.Post</a:t>
            </a:r>
            <a:r>
              <a:rPr lang="en-US" sz="1200" kern="1200" dirty="0">
                <a:solidFill>
                  <a:schemeClr val="tx1"/>
                </a:solidFill>
                <a:effectLst/>
                <a:latin typeface="+mn-lt"/>
                <a:ea typeface="+mn-ea"/>
                <a:cs typeface="+mn-cs"/>
              </a:rPr>
              <a:t> 24, 66 (May 9, 1942).</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98</a:t>
            </a:fld>
            <a:endParaRPr lang="en-US"/>
          </a:p>
        </p:txBody>
      </p:sp>
    </p:spTree>
    <p:extLst>
      <p:ext uri="{BB962C8B-B14F-4D97-AF65-F5344CB8AC3E}">
        <p14:creationId xmlns:p14="http://schemas.microsoft.com/office/powerpoint/2010/main" val="163209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when do you care what opponents</a:t>
            </a:r>
            <a:r>
              <a:rPr lang="en-US" baseline="0" dirty="0"/>
              <a:t> think?</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102</a:t>
            </a:fld>
            <a:endParaRPr lang="en-US"/>
          </a:p>
        </p:txBody>
      </p:sp>
    </p:spTree>
    <p:extLst>
      <p:ext uri="{BB962C8B-B14F-4D97-AF65-F5344CB8AC3E}">
        <p14:creationId xmlns:p14="http://schemas.microsoft.com/office/powerpoint/2010/main" val="115876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education is perhaps the most important function of state and local governments. Compulsory school attendance laws and the great ex-</a:t>
            </a:r>
            <a:r>
              <a:rPr lang="en-US" sz="1200" b="0" i="0" u="none" strike="noStrike" kern="1200" baseline="0" dirty="0" err="1">
                <a:solidFill>
                  <a:schemeClr val="tx1"/>
                </a:solidFill>
                <a:latin typeface="+mn-lt"/>
                <a:ea typeface="+mn-ea"/>
                <a:cs typeface="+mn-cs"/>
              </a:rPr>
              <a:t>penditures</a:t>
            </a:r>
            <a:r>
              <a:rPr lang="en-US" sz="1200" b="0" i="0" u="none" strike="noStrike" kern="1200" baseline="0" dirty="0">
                <a:solidFill>
                  <a:schemeClr val="tx1"/>
                </a:solidFill>
                <a:latin typeface="+mn-lt"/>
                <a:ea typeface="+mn-ea"/>
                <a:cs typeface="+mn-cs"/>
              </a:rPr>
              <a:t> for education both demonstrate our recognition of the </a:t>
            </a:r>
            <a:r>
              <a:rPr lang="en-US" sz="1200" b="0" i="0" u="none" strike="noStrike" kern="1200" baseline="0" dirty="0" err="1">
                <a:solidFill>
                  <a:schemeClr val="tx1"/>
                </a:solidFill>
                <a:latin typeface="+mn-lt"/>
                <a:ea typeface="+mn-ea"/>
                <a:cs typeface="+mn-cs"/>
              </a:rPr>
              <a:t>im-portance</a:t>
            </a:r>
            <a:r>
              <a:rPr lang="en-US" sz="1200" b="0" i="0" u="none" strike="noStrike" kern="1200" baseline="0" dirty="0">
                <a:solidFill>
                  <a:schemeClr val="tx1"/>
                </a:solidFill>
                <a:latin typeface="+mn-lt"/>
                <a:ea typeface="+mn-ea"/>
                <a:cs typeface="+mn-cs"/>
              </a:rPr>
              <a:t> of education to our democratic society. It is required in the per-</a:t>
            </a:r>
            <a:r>
              <a:rPr lang="en-US" sz="1200" b="0" i="0" u="none" strike="noStrike" kern="1200" baseline="0" dirty="0" err="1">
                <a:solidFill>
                  <a:schemeClr val="tx1"/>
                </a:solidFill>
                <a:latin typeface="+mn-lt"/>
                <a:ea typeface="+mn-ea"/>
                <a:cs typeface="+mn-cs"/>
              </a:rPr>
              <a:t>formance</a:t>
            </a:r>
            <a:r>
              <a:rPr lang="en-US" sz="1200" b="0" i="0" u="none" strike="noStrike" kern="1200" baseline="0" dirty="0">
                <a:solidFill>
                  <a:schemeClr val="tx1"/>
                </a:solidFill>
                <a:latin typeface="+mn-lt"/>
                <a:ea typeface="+mn-ea"/>
                <a:cs typeface="+mn-cs"/>
              </a:rPr>
              <a:t> of our most basic public responsibilities, even service in the armed forces. It is the very foundation of good citizenship. Today it is a principal instrument in awakening the child to cultural values, in </a:t>
            </a:r>
            <a:r>
              <a:rPr lang="en-US" sz="1200" b="0" i="0" u="none" strike="noStrike" kern="1200" baseline="0" dirty="0" err="1">
                <a:solidFill>
                  <a:schemeClr val="tx1"/>
                </a:solidFill>
                <a:latin typeface="+mn-lt"/>
                <a:ea typeface="+mn-ea"/>
                <a:cs typeface="+mn-cs"/>
              </a:rPr>
              <a:t>prepar-ing</a:t>
            </a:r>
            <a:r>
              <a:rPr lang="en-US" sz="1200" b="0" i="0" u="none" strike="noStrike" kern="1200" baseline="0" dirty="0">
                <a:solidFill>
                  <a:schemeClr val="tx1"/>
                </a:solidFill>
                <a:latin typeface="+mn-lt"/>
                <a:ea typeface="+mn-ea"/>
                <a:cs typeface="+mn-cs"/>
              </a:rPr>
              <a:t> him for later professional training, and in helping him to adjust nor-</a:t>
            </a:r>
            <a:r>
              <a:rPr lang="en-US" sz="1200" b="0" i="0" u="none" strike="noStrike" kern="1200" baseline="0" dirty="0" err="1">
                <a:solidFill>
                  <a:schemeClr val="tx1"/>
                </a:solidFill>
                <a:latin typeface="+mn-lt"/>
                <a:ea typeface="+mn-ea"/>
                <a:cs typeface="+mn-cs"/>
              </a:rPr>
              <a:t>mally</a:t>
            </a:r>
            <a:r>
              <a:rPr lang="en-US" sz="1200" b="0" i="0" u="none" strike="noStrike" kern="1200" baseline="0" dirty="0">
                <a:solidFill>
                  <a:schemeClr val="tx1"/>
                </a:solidFill>
                <a:latin typeface="+mn-lt"/>
                <a:ea typeface="+mn-ea"/>
                <a:cs typeface="+mn-cs"/>
              </a:rPr>
              <a:t> to his environment. In these days, it is doubtful that any child may reasonably be expected to succeed in life if he is denied the opportunity of an education. Such an opportunity, where the state has undertaken to pro-vide it, is a right which must be made available to all on equal terms.</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104</a:t>
            </a:fld>
            <a:endParaRPr lang="en-US"/>
          </a:p>
        </p:txBody>
      </p:sp>
    </p:spTree>
    <p:extLst>
      <p:ext uri="{BB962C8B-B14F-4D97-AF65-F5344CB8AC3E}">
        <p14:creationId xmlns:p14="http://schemas.microsoft.com/office/powerpoint/2010/main" val="347543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come then to the question presented: Does segregation of children in public schools solely on the basis of race, even though the physical </a:t>
            </a:r>
            <a:r>
              <a:rPr lang="en-US" sz="1200" b="0" i="0" u="none" strike="noStrike" kern="1200" baseline="0" dirty="0" err="1">
                <a:solidFill>
                  <a:schemeClr val="tx1"/>
                </a:solidFill>
                <a:latin typeface="+mn-lt"/>
                <a:ea typeface="+mn-ea"/>
                <a:cs typeface="+mn-cs"/>
              </a:rPr>
              <a:t>facili</a:t>
            </a:r>
            <a:r>
              <a:rPr lang="en-US" sz="1200" b="0" i="0" u="none" strike="noStrike" kern="1200" baseline="0" dirty="0">
                <a:solidFill>
                  <a:schemeClr val="tx1"/>
                </a:solidFill>
                <a:latin typeface="+mn-lt"/>
                <a:ea typeface="+mn-ea"/>
                <a:cs typeface="+mn-cs"/>
              </a:rPr>
              <a:t>-ties and other “tangible” factors may be equal, deprive the children of the minority group of equal educational opportunities? We believe that it does.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105</a:t>
            </a:fld>
            <a:endParaRPr lang="en-US"/>
          </a:p>
        </p:txBody>
      </p:sp>
    </p:spTree>
    <p:extLst>
      <p:ext uri="{BB962C8B-B14F-4D97-AF65-F5344CB8AC3E}">
        <p14:creationId xmlns:p14="http://schemas.microsoft.com/office/powerpoint/2010/main" val="331644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Notice: Did not expressly overrule </a:t>
            </a:r>
            <a:r>
              <a:rPr lang="en-US" sz="1200" b="0" i="1" u="none" strike="noStrike" kern="1200" baseline="0" dirty="0">
                <a:solidFill>
                  <a:schemeClr val="tx1"/>
                </a:solidFill>
                <a:latin typeface="+mn-lt"/>
                <a:ea typeface="+mn-ea"/>
                <a:cs typeface="+mn-cs"/>
              </a:rPr>
              <a:t>Plessy</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 B. Clark, Effect of Prejudice and Discrimination on Personality Development (Midcentury White House Conference on Children and Youth, 1950); </a:t>
            </a:r>
            <a:r>
              <a:rPr lang="en-US" sz="1200" b="0" i="0" u="none" strike="noStrike" kern="1200" baseline="0" dirty="0" err="1">
                <a:solidFill>
                  <a:schemeClr val="tx1"/>
                </a:solidFill>
                <a:latin typeface="+mn-lt"/>
                <a:ea typeface="+mn-ea"/>
                <a:cs typeface="+mn-cs"/>
              </a:rPr>
              <a:t>Witmer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Kotinsky</a:t>
            </a:r>
            <a:r>
              <a:rPr lang="en-US" sz="1200" b="0" i="0" u="none" strike="noStrike" kern="1200" baseline="0" dirty="0">
                <a:solidFill>
                  <a:schemeClr val="tx1"/>
                </a:solidFill>
                <a:latin typeface="+mn-lt"/>
                <a:ea typeface="+mn-ea"/>
                <a:cs typeface="+mn-cs"/>
              </a:rPr>
              <a:t>, Personality in the Making (1952), c. VI; </a:t>
            </a:r>
            <a:r>
              <a:rPr lang="en-US" sz="1200" b="0" i="0" u="none" strike="noStrike" kern="1200" baseline="0" dirty="0" err="1">
                <a:solidFill>
                  <a:schemeClr val="tx1"/>
                </a:solidFill>
                <a:latin typeface="+mn-lt"/>
                <a:ea typeface="+mn-ea"/>
                <a:cs typeface="+mn-cs"/>
              </a:rPr>
              <a:t>Deutscher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Chein</a:t>
            </a:r>
            <a:r>
              <a:rPr lang="en-US" sz="1200" b="0" i="0" u="none" strike="noStrike" kern="1200" baseline="0" dirty="0">
                <a:solidFill>
                  <a:schemeClr val="tx1"/>
                </a:solidFill>
                <a:latin typeface="+mn-lt"/>
                <a:ea typeface="+mn-ea"/>
                <a:cs typeface="+mn-cs"/>
              </a:rPr>
              <a:t>, The Psychological Effects of Enforced Segregation: A Survey of Social Science Opinion, 26 J. Psychol. 259 (1948); </a:t>
            </a:r>
            <a:r>
              <a:rPr lang="en-US" sz="1200" b="0" i="0" u="none" strike="noStrike" kern="1200" baseline="0" dirty="0" err="1">
                <a:solidFill>
                  <a:schemeClr val="tx1"/>
                </a:solidFill>
                <a:latin typeface="+mn-lt"/>
                <a:ea typeface="+mn-ea"/>
                <a:cs typeface="+mn-cs"/>
              </a:rPr>
              <a:t>Chein</a:t>
            </a:r>
            <a:r>
              <a:rPr lang="en-US" sz="1200" b="0" i="0" u="none" strike="noStrike" kern="1200" baseline="0" dirty="0">
                <a:solidFill>
                  <a:schemeClr val="tx1"/>
                </a:solidFill>
                <a:latin typeface="+mn-lt"/>
                <a:ea typeface="+mn-ea"/>
                <a:cs typeface="+mn-cs"/>
              </a:rPr>
              <a:t>, What are the Psychological Effects of Segregation Under Conditions of Equal Facilities?, 3 Int. J. Opinion and Attitude Res. 229 (1949); </a:t>
            </a:r>
            <a:r>
              <a:rPr lang="en-US" sz="1200" b="0" i="0" u="none" strike="noStrike" kern="1200" baseline="0" dirty="0" err="1">
                <a:solidFill>
                  <a:schemeClr val="tx1"/>
                </a:solidFill>
                <a:latin typeface="+mn-lt"/>
                <a:ea typeface="+mn-ea"/>
                <a:cs typeface="+mn-cs"/>
              </a:rPr>
              <a:t>Brameld</a:t>
            </a:r>
            <a:r>
              <a:rPr lang="en-US" sz="1200" b="0" i="0" u="none" strike="noStrike" kern="1200" baseline="0" dirty="0">
                <a:solidFill>
                  <a:schemeClr val="tx1"/>
                </a:solidFill>
                <a:latin typeface="+mn-lt"/>
                <a:ea typeface="+mn-ea"/>
                <a:cs typeface="+mn-cs"/>
              </a:rPr>
              <a:t>, Educational Costs, in Discrimination and National Welfare (MacIver, ed., 1949), 44–48; Frazier, The Negro in the United States (1949), 674–681. And see generally Myrdal, An American Dilemma (1944).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106</a:t>
            </a:fld>
            <a:endParaRPr lang="en-US"/>
          </a:p>
        </p:txBody>
      </p:sp>
    </p:spTree>
    <p:extLst>
      <p:ext uri="{BB962C8B-B14F-4D97-AF65-F5344CB8AC3E}">
        <p14:creationId xmlns:p14="http://schemas.microsoft.com/office/powerpoint/2010/main" val="135419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Extending Brown. On its own terms, Brown was limited to segregation in public education. It did not directly overrule Plessy, other than to disapprove of it in that context. The Court extended Brown in a series of per </a:t>
            </a:r>
            <a:r>
              <a:rPr lang="en-US" dirty="0" err="1"/>
              <a:t>curiam</a:t>
            </a:r>
            <a:r>
              <a:rPr lang="en-US" dirty="0"/>
              <a:t> decisions requiring non-discrimination on the basis of race in public beaches and bathhouses, Mayor and City Council of Baltimore City v. Dawson, 350 U.S. 877 (1955); municipal golf courses, Holmes v. Atlanta, 350 U.S. 879 (1955); city parks, New Orleans City Park Improvement </a:t>
            </a:r>
            <a:r>
              <a:rPr lang="en-US" dirty="0" err="1"/>
              <a:t>Ass’n</a:t>
            </a:r>
            <a:r>
              <a:rPr lang="en-US" dirty="0"/>
              <a:t> v. </a:t>
            </a:r>
            <a:r>
              <a:rPr lang="en-US" dirty="0" err="1"/>
              <a:t>Detiege</a:t>
            </a:r>
            <a:r>
              <a:rPr lang="en-US" dirty="0"/>
              <a:t>, 358 U.S. 54 (1958); and municipal bus systems, Gayle v. Browder, 352 U.S. 903 (1956).</a:t>
            </a:r>
          </a:p>
        </p:txBody>
      </p:sp>
      <p:sp>
        <p:nvSpPr>
          <p:cNvPr id="4" name="Slide Number Placeholder 3"/>
          <p:cNvSpPr>
            <a:spLocks noGrp="1"/>
          </p:cNvSpPr>
          <p:nvPr>
            <p:ph type="sldNum" sz="quarter" idx="10"/>
          </p:nvPr>
        </p:nvSpPr>
        <p:spPr/>
        <p:txBody>
          <a:bodyPr/>
          <a:lstStyle/>
          <a:p>
            <a:fld id="{70C79C91-032C-4FEC-B9B0-0B5F8D60EEF0}" type="slidenum">
              <a:rPr lang="en-US" smtClean="0"/>
              <a:t>107</a:t>
            </a:fld>
            <a:endParaRPr lang="en-US"/>
          </a:p>
        </p:txBody>
      </p:sp>
    </p:spTree>
    <p:extLst>
      <p:ext uri="{BB962C8B-B14F-4D97-AF65-F5344CB8AC3E}">
        <p14:creationId xmlns:p14="http://schemas.microsoft.com/office/powerpoint/2010/main" val="3378747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Assuming it is decided that segregation in public schools violates the Fourteenth Amendment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would a decree necessarily follow providing that, within the limits set by nor-mal geographic school districting, Negro children should forthwith be admitted to schools of their choice, or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may this Court, in the exercise of its equity powers, permit an effective gradual adjustment to be brought about from existing segregated systems to a system not based on color distinctions? </a:t>
            </a:r>
          </a:p>
          <a:p>
            <a:endParaRPr lang="en-US" sz="1200" b="0" i="0" u="none" strike="noStrike" kern="1200" baseline="0" dirty="0">
              <a:solidFill>
                <a:schemeClr val="tx1"/>
              </a:solidFill>
              <a:latin typeface="+mn-lt"/>
              <a:ea typeface="+mn-ea"/>
              <a:cs typeface="+mn-cs"/>
            </a:endParaRPr>
          </a:p>
          <a:p>
            <a:endParaRPr lang="en-US" dirty="0"/>
          </a:p>
          <a:p>
            <a:r>
              <a:rPr lang="en-US" sz="1200" b="0" i="0" u="none" strike="noStrike" kern="1200" baseline="0" dirty="0">
                <a:solidFill>
                  <a:schemeClr val="tx1"/>
                </a:solidFill>
                <a:latin typeface="+mn-lt"/>
                <a:ea typeface="+mn-ea"/>
                <a:cs typeface="+mn-cs"/>
              </a:rPr>
              <a:t>“5. On the assumption on which questions 4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are based, and assuming further that this Court will exercise its equity powers to the end described in question 4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should this Court formulate detailed decrees in these cases;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if so, what specific issues should the decrees reach;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should this Court appoint a special master to hear evidence with a view to recommending specific terms for such decrees;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should this Court remand to the courts of first instance with directions to frame decrees in these cases, and if so what general directions should the decrees of this Court include and what procedures should the courts of first in-stance follow in arriving at the specific terms of more detailed decrees?” </a:t>
            </a:r>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108</a:t>
            </a:fld>
            <a:endParaRPr lang="en-US"/>
          </a:p>
        </p:txBody>
      </p:sp>
    </p:spTree>
    <p:extLst>
      <p:ext uri="{BB962C8B-B14F-4D97-AF65-F5344CB8AC3E}">
        <p14:creationId xmlns:p14="http://schemas.microsoft.com/office/powerpoint/2010/main" val="2323650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Bolling</a:t>
            </a:r>
            <a:r>
              <a:rPr lang="en-US" i="1" dirty="0"/>
              <a:t>: </a:t>
            </a:r>
            <a:r>
              <a:rPr lang="en-US" dirty="0"/>
              <a:t>[We] have this day held that the Equal Protection Clause of the Fourteenth Amendment prohibits the states from maintaining racially segregated public schools. The legal problem in the District of Columbia is somewhat different, however. The Fifth Amendment, which is applicable in the District of Columbia, does not con-</a:t>
            </a:r>
            <a:r>
              <a:rPr lang="en-US" dirty="0" err="1"/>
              <a:t>tain</a:t>
            </a:r>
            <a:r>
              <a:rPr lang="en-US" dirty="0"/>
              <a:t> an equal protection clause as does the Fourteenth Amendment which applies only to the states. But the concepts of equal protection and due pro-</a:t>
            </a:r>
            <a:r>
              <a:rPr lang="en-US" dirty="0" err="1"/>
              <a:t>cess</a:t>
            </a:r>
            <a:r>
              <a:rPr lang="en-US" dirty="0"/>
              <a:t>, both stemming from our American ideal of fairness, are not mutually exclusive. The “equal protection of the laws” is a more explicit safeguard of prohibited unfairness than “due process of law,” and, therefore, we do not imply that the two are always interchangeable phrases. But, as this Court has recognized, discrimination may be so unjustifiable as to be </a:t>
            </a:r>
            <a:r>
              <a:rPr lang="en-US" dirty="0" err="1"/>
              <a:t>violative</a:t>
            </a:r>
            <a:r>
              <a:rPr lang="en-US" dirty="0"/>
              <a:t> of due process.</a:t>
            </a:r>
          </a:p>
          <a:p>
            <a:endParaRPr lang="en-US" i="1" dirty="0"/>
          </a:p>
          <a:p>
            <a:r>
              <a:rPr lang="en-US" i="1" dirty="0"/>
              <a:t>. . . </a:t>
            </a:r>
            <a:r>
              <a:rPr lang="en-US" dirty="0"/>
              <a:t>Liberty under law extends to the full range of conduct which the individual is free to pursue, and it cannot be restricted except for a proper governmental objective. Segregation in public education is not reasonably related to any proper governmental objective, and thus it imposes on Negro children of the District of Columbia a burden that constitutes an arbitrary </a:t>
            </a:r>
            <a:r>
              <a:rPr lang="en-US" dirty="0" err="1"/>
              <a:t>depriva</a:t>
            </a:r>
            <a:r>
              <a:rPr lang="en-US" dirty="0"/>
              <a:t>-ion of their liberty in violation of the Due Process Clause.”</a:t>
            </a:r>
          </a:p>
        </p:txBody>
      </p:sp>
      <p:sp>
        <p:nvSpPr>
          <p:cNvPr id="4" name="Slide Number Placeholder 3"/>
          <p:cNvSpPr>
            <a:spLocks noGrp="1"/>
          </p:cNvSpPr>
          <p:nvPr>
            <p:ph type="sldNum" sz="quarter" idx="10"/>
          </p:nvPr>
        </p:nvSpPr>
        <p:spPr/>
        <p:txBody>
          <a:bodyPr/>
          <a:lstStyle/>
          <a:p>
            <a:fld id="{70C79C91-032C-4FEC-B9B0-0B5F8D60EEF0}" type="slidenum">
              <a:rPr lang="en-US" smtClean="0"/>
              <a:t>109</a:t>
            </a:fld>
            <a:endParaRPr lang="en-US"/>
          </a:p>
        </p:txBody>
      </p:sp>
    </p:spTree>
    <p:extLst>
      <p:ext uri="{BB962C8B-B14F-4D97-AF65-F5344CB8AC3E}">
        <p14:creationId xmlns:p14="http://schemas.microsoft.com/office/powerpoint/2010/main" val="369966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implementation of these constitutional principles may require solution of varied local school problems. School authorities have the primary responsibility for elucidating, assessing, and solving these problems; courts will have to consider whether the action of school authorities constitutes good faith implementation of the governing constitutional principles. Because of their proximity to local conditions and the possible need for further hearings, the courts which originally heard these cases can best perform this judicial appraisal. Accordingly, we believe it appropriate to remand the cases to those courts.</a:t>
            </a:r>
          </a:p>
          <a:p>
            <a:endParaRPr lang="en-US" dirty="0"/>
          </a:p>
          <a:p>
            <a:r>
              <a:rPr lang="en-US" dirty="0"/>
              <a:t>In fashioning and effectuating the decrees, the courts will be guided by equitable principles. Traditionally, equity has been characterized by a practical flexibility in shaping its remedies and by a facility for adjusting and reconciling public and private needs. These cases call for the exercise of these traditional attributes of equity power. At stake is the personal interest of the plaintiffs in admission to public schools as soon as practicable on a nondiscriminatory basis. To effectuate this interest may call for elimination of a variety of obstacles in making the transition to school systems op-</a:t>
            </a:r>
            <a:r>
              <a:rPr lang="en-US" dirty="0" err="1"/>
              <a:t>erated</a:t>
            </a:r>
            <a:r>
              <a:rPr lang="en-US" dirty="0"/>
              <a:t> in accordance with the constitutional principles set forth in our May 17, 1954, decision. Courts of equity may properly take into account the public interest in the elimination of such obstacles in a systematic and effective manner. But it should go without saying that the vitality of these constitutional principles cannot be allowed to yield simply because of disagreement with them.</a:t>
            </a:r>
          </a:p>
          <a:p>
            <a:endParaRPr lang="en-US" dirty="0"/>
          </a:p>
          <a:p>
            <a:r>
              <a:rPr lang="en-US" dirty="0"/>
              <a:t>Once such a start has been made, the courts may find that additional time is necessary to carry out the ruling in an effective manner. The burden rests upon the de-</a:t>
            </a:r>
            <a:r>
              <a:rPr lang="en-US" dirty="0" err="1"/>
              <a:t>fendants</a:t>
            </a:r>
            <a:r>
              <a:rPr lang="en-US" dirty="0"/>
              <a:t> to establish that such time is necessary in the public interest and is consistent with good faith compliance at the earliest practicable date. To that end, the courts may consider problems related to administration, </a:t>
            </a:r>
            <a:r>
              <a:rPr lang="en-US" dirty="0" err="1"/>
              <a:t>aris-ing</a:t>
            </a:r>
            <a:r>
              <a:rPr lang="en-US" dirty="0"/>
              <a:t> from the physical condition of the school plant, the school </a:t>
            </a:r>
            <a:r>
              <a:rPr lang="en-US" dirty="0" err="1"/>
              <a:t>transporta-tion</a:t>
            </a:r>
            <a:r>
              <a:rPr lang="en-US" dirty="0"/>
              <a:t> system, personnel, revision of school districts and attendance areas into compact units to achieve a system of determining admission to the public schools on a nonracial basis, and revision of local laws and </a:t>
            </a:r>
            <a:r>
              <a:rPr lang="en-US" dirty="0" err="1"/>
              <a:t>regula-tions</a:t>
            </a:r>
            <a:r>
              <a:rPr lang="en-US" dirty="0"/>
              <a:t> which may be necessary in solving the foregoing problems. They will also consider the adequacy of any plans the defendants may propose to meet these problems and to effectuate a transition to a racially </a:t>
            </a:r>
            <a:r>
              <a:rPr lang="en-US" dirty="0" err="1"/>
              <a:t>nondiscrim-inatory</a:t>
            </a:r>
            <a:r>
              <a:rPr lang="en-US" dirty="0"/>
              <a:t> school system. During this period of transition, the courts will re-</a:t>
            </a:r>
            <a:r>
              <a:rPr lang="en-US" dirty="0" err="1"/>
              <a:t>tain</a:t>
            </a:r>
            <a:r>
              <a:rPr lang="en-US" dirty="0"/>
              <a:t> jurisdiction of these cases.</a:t>
            </a:r>
          </a:p>
        </p:txBody>
      </p:sp>
      <p:sp>
        <p:nvSpPr>
          <p:cNvPr id="4" name="Slide Number Placeholder 3"/>
          <p:cNvSpPr>
            <a:spLocks noGrp="1"/>
          </p:cNvSpPr>
          <p:nvPr>
            <p:ph type="sldNum" sz="quarter" idx="10"/>
          </p:nvPr>
        </p:nvSpPr>
        <p:spPr/>
        <p:txBody>
          <a:bodyPr/>
          <a:lstStyle/>
          <a:p>
            <a:fld id="{70C79C91-032C-4FEC-B9B0-0B5F8D60EEF0}" type="slidenum">
              <a:rPr lang="en-US" smtClean="0"/>
              <a:t>110</a:t>
            </a:fld>
            <a:endParaRPr lang="en-US"/>
          </a:p>
        </p:txBody>
      </p:sp>
    </p:spTree>
    <p:extLst>
      <p:ext uri="{BB962C8B-B14F-4D97-AF65-F5344CB8AC3E}">
        <p14:creationId xmlns:p14="http://schemas.microsoft.com/office/powerpoint/2010/main" val="184476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4</a:t>
            </a:fld>
            <a:endParaRPr lang="en-US"/>
          </a:p>
        </p:txBody>
      </p:sp>
    </p:spTree>
    <p:extLst>
      <p:ext uri="{BB962C8B-B14F-4D97-AF65-F5344CB8AC3E}">
        <p14:creationId xmlns:p14="http://schemas.microsoft.com/office/powerpoint/2010/main" val="2950588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resistance and judicial enforcement after Brown has pro-</a:t>
            </a:r>
            <a:r>
              <a:rPr lang="en-US" dirty="0" err="1"/>
              <a:t>voked</a:t>
            </a:r>
            <a:r>
              <a:rPr lang="en-US" dirty="0"/>
              <a:t> great controversy about the effectiveness of the judiciary as an </a:t>
            </a:r>
            <a:r>
              <a:rPr lang="en-US" dirty="0" err="1"/>
              <a:t>instru-ment</a:t>
            </a:r>
            <a:r>
              <a:rPr lang="en-US" dirty="0"/>
              <a:t> of social change. In a study of Brown and its aftermath, Gerald Rosenberg argued that what actually succeeded in rooting out segregation was action by Congress and the president, especially in passing and enforcing the Civil Rights Act of 1964. Rosenberg concludes:</a:t>
            </a:r>
          </a:p>
          <a:p>
            <a:r>
              <a:rPr lang="en-US" dirty="0"/>
              <a:t>The use of the courts in the civil rights movement is considered the para-</a:t>
            </a:r>
            <a:r>
              <a:rPr lang="en-US" dirty="0" err="1"/>
              <a:t>digm</a:t>
            </a:r>
            <a:r>
              <a:rPr lang="en-US" dirty="0"/>
              <a:t> of a successful strategy for social change. . . . Yet, a closer </a:t>
            </a:r>
            <a:r>
              <a:rPr lang="en-US" dirty="0" err="1"/>
              <a:t>examina-tion</a:t>
            </a:r>
            <a:r>
              <a:rPr lang="en-US" dirty="0"/>
              <a:t> reveals that before Congress and the executive branch acted, courts had virtually no direct effect on enforcing discrimination in the key fields of education, voting, transportation, accommodations and public places, and housing. Courageous and praiseworthy decisions were rendered, and nothing changed. Only when Congress and the executive branch acted in tandem with the courts did change occur in these fields. In terms of </a:t>
            </a:r>
            <a:r>
              <a:rPr lang="en-US" dirty="0" err="1"/>
              <a:t>judi-cial</a:t>
            </a:r>
            <a:r>
              <a:rPr lang="en-US" dirty="0"/>
              <a:t> effects, then, Brown and its progeny stand for the proposition that courts are impotent to produce significant social reform.</a:t>
            </a:r>
          </a:p>
          <a:p>
            <a:r>
              <a:rPr lang="en-US" dirty="0"/>
              <a:t>Gerald N. Rosenberg, THE HOLLOW HOPE: CAN COURTS BRING ABOUT SOCIAL CHANGE? 70–71 (2d. ed. 2008). For an alternative account that sees Brown as more consequential, though primarily in motivating both the supporters and the opponents of racial integration, see Michael J. </a:t>
            </a:r>
            <a:r>
              <a:rPr lang="en-US" dirty="0" err="1"/>
              <a:t>Klarman</a:t>
            </a:r>
            <a:r>
              <a:rPr lang="en-US" dirty="0"/>
              <a:t>, FROM JIM CROW TO CIVIL RIGHTS: THE SUPREME COURT AND THE STRUGGLE FOR RACIAL EQUALITY (2006).</a:t>
            </a:r>
          </a:p>
        </p:txBody>
      </p:sp>
      <p:sp>
        <p:nvSpPr>
          <p:cNvPr id="4" name="Slide Number Placeholder 3"/>
          <p:cNvSpPr>
            <a:spLocks noGrp="1"/>
          </p:cNvSpPr>
          <p:nvPr>
            <p:ph type="sldNum" sz="quarter" idx="10"/>
          </p:nvPr>
        </p:nvSpPr>
        <p:spPr/>
        <p:txBody>
          <a:bodyPr/>
          <a:lstStyle/>
          <a:p>
            <a:fld id="{70C79C91-032C-4FEC-B9B0-0B5F8D60EEF0}" type="slidenum">
              <a:rPr lang="en-US" smtClean="0"/>
              <a:t>111</a:t>
            </a:fld>
            <a:endParaRPr lang="en-US"/>
          </a:p>
        </p:txBody>
      </p:sp>
    </p:spTree>
    <p:extLst>
      <p:ext uri="{BB962C8B-B14F-4D97-AF65-F5344CB8AC3E}">
        <p14:creationId xmlns:p14="http://schemas.microsoft.com/office/powerpoint/2010/main" val="3699287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statutes under which appellants were convicted and </a:t>
            </a:r>
            <a:r>
              <a:rPr lang="en-US" dirty="0" err="1"/>
              <a:t>sen-tenced</a:t>
            </a:r>
            <a:r>
              <a:rPr lang="en-US" dirty="0"/>
              <a:t> are part of a comprehensive statutory scheme aimed at prohibiting and punishing interracial marriages. The </a:t>
            </a:r>
            <a:r>
              <a:rPr lang="en-US" dirty="0" err="1"/>
              <a:t>Lovings</a:t>
            </a:r>
            <a:r>
              <a:rPr lang="en-US" dirty="0"/>
              <a:t> were convicted of </a:t>
            </a:r>
            <a:r>
              <a:rPr lang="en-US" dirty="0" err="1"/>
              <a:t>violat-ing</a:t>
            </a:r>
            <a:r>
              <a:rPr lang="en-US" dirty="0"/>
              <a:t> § 20–58 of the Virginia Code:</a:t>
            </a:r>
          </a:p>
          <a:p>
            <a:r>
              <a:rPr lang="en-US" dirty="0"/>
              <a:t>Leaving State to evade law.—If any white person and colored person shall go out of this State, for the purpose of being married, and with the intention of returning, and be married out of it, and afterwards re-turn to and reside in it, cohabiting as man and wife, they shall be pun-</a:t>
            </a:r>
            <a:r>
              <a:rPr lang="en-US" dirty="0" err="1"/>
              <a:t>ished</a:t>
            </a:r>
            <a:r>
              <a:rPr lang="en-US" dirty="0"/>
              <a:t> as provided in § 20–59, and the marriage shall be governed by the same law as if it had been solemnized in this State. The fact of their cohabitation here as man and wife shall be evidence of their mar-</a:t>
            </a:r>
            <a:r>
              <a:rPr lang="en-US" dirty="0" err="1"/>
              <a:t>riage</a:t>
            </a:r>
            <a:r>
              <a:rPr lang="en-US" dirty="0"/>
              <a:t>.</a:t>
            </a:r>
          </a:p>
          <a:p>
            <a:r>
              <a:rPr lang="en-US" dirty="0"/>
              <a:t>Section 20–59, which defines the penalty for miscegenation, provides:</a:t>
            </a:r>
          </a:p>
          <a:p>
            <a:r>
              <a:rPr lang="en-US" dirty="0"/>
              <a:t>Punishment for marriage.—If any white person intermarry with a col-</a:t>
            </a:r>
            <a:r>
              <a:rPr lang="en-US" dirty="0" err="1"/>
              <a:t>ored</a:t>
            </a:r>
            <a:r>
              <a:rPr lang="en-US" dirty="0"/>
              <a:t> person, or any colored person intermarry with a white person, he shall be guilty of a felony and shall be punished by confinement in the penitentiary for not less than one nor more than five years.</a:t>
            </a:r>
          </a:p>
          <a:p>
            <a:r>
              <a:rPr lang="en-US" dirty="0"/>
              <a:t>Virginia is now one of 16 States which prohibit and punish marriages on the basis of racial classifications.</a:t>
            </a:r>
          </a:p>
        </p:txBody>
      </p:sp>
      <p:sp>
        <p:nvSpPr>
          <p:cNvPr id="4" name="Slide Number Placeholder 3"/>
          <p:cNvSpPr>
            <a:spLocks noGrp="1"/>
          </p:cNvSpPr>
          <p:nvPr>
            <p:ph type="sldNum" sz="quarter" idx="10"/>
          </p:nvPr>
        </p:nvSpPr>
        <p:spPr/>
        <p:txBody>
          <a:bodyPr/>
          <a:lstStyle/>
          <a:p>
            <a:fld id="{70C79C91-032C-4FEC-B9B0-0B5F8D60EEF0}" type="slidenum">
              <a:rPr lang="en-US" smtClean="0"/>
              <a:t>112</a:t>
            </a:fld>
            <a:endParaRPr lang="en-US"/>
          </a:p>
        </p:txBody>
      </p:sp>
    </p:spTree>
    <p:extLst>
      <p:ext uri="{BB962C8B-B14F-4D97-AF65-F5344CB8AC3E}">
        <p14:creationId xmlns:p14="http://schemas.microsoft.com/office/powerpoint/2010/main" val="924105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a:t>
            </a:r>
            <a:r>
              <a:rPr lang="en-US" baseline="0" dirty="0"/>
              <a:t> in Congress for 50 years.  Sent to the States in 1972.  1972-77: swift progress toward ratification (35/38 states ratified).  Opposition forms.  1977-82: no new ratifications and five States “rescind” ratification.  Dies at </a:t>
            </a:r>
            <a:r>
              <a:rPr lang="en-US" baseline="0"/>
              <a:t>(extended) 1982 expiration date.</a:t>
            </a:r>
            <a:endParaRPr lang="en-US" dirty="0"/>
          </a:p>
        </p:txBody>
      </p:sp>
      <p:sp>
        <p:nvSpPr>
          <p:cNvPr id="4" name="Slide Number Placeholder 3"/>
          <p:cNvSpPr>
            <a:spLocks noGrp="1"/>
          </p:cNvSpPr>
          <p:nvPr>
            <p:ph type="sldNum" sz="quarter" idx="10"/>
          </p:nvPr>
        </p:nvSpPr>
        <p:spPr/>
        <p:txBody>
          <a:bodyPr/>
          <a:lstStyle/>
          <a:p>
            <a:fld id="{F09C75A8-8AF9-4027-A9C2-78EA2F782771}" type="slidenum">
              <a:rPr lang="en-US" smtClean="0"/>
              <a:t>130</a:t>
            </a:fld>
            <a:endParaRPr lang="en-US"/>
          </a:p>
        </p:txBody>
      </p:sp>
    </p:spTree>
    <p:extLst>
      <p:ext uri="{BB962C8B-B14F-4D97-AF65-F5344CB8AC3E}">
        <p14:creationId xmlns:p14="http://schemas.microsoft.com/office/powerpoint/2010/main" val="396391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confederate states pass “Black Codes”</a:t>
            </a:r>
          </a:p>
          <a:p>
            <a:pPr lvl="1"/>
            <a:r>
              <a:rPr lang="en-US" dirty="0"/>
              <a:t>impose disabilities on freedmen</a:t>
            </a:r>
          </a:p>
          <a:p>
            <a:pPr lvl="1"/>
            <a:r>
              <a:rPr lang="en-US" dirty="0"/>
              <a:t>limiting or denying their civil rights</a:t>
            </a:r>
          </a:p>
          <a:p>
            <a:endParaRPr lang="en-US" dirty="0"/>
          </a:p>
          <a:p>
            <a:r>
              <a:rPr lang="en-US" dirty="0"/>
              <a:t>Congress responds w/ Civil Rights Act of 1866</a:t>
            </a:r>
          </a:p>
          <a:p>
            <a:pPr lvl="1"/>
            <a:r>
              <a:rPr lang="en-US" dirty="0"/>
              <a:t>enacted under Naturalization power &amp;</a:t>
            </a:r>
          </a:p>
          <a:p>
            <a:pPr lvl="1"/>
            <a:r>
              <a:rPr lang="en-US" dirty="0"/>
              <a:t>Section 2 of the Thirteenth Amendment</a:t>
            </a:r>
          </a:p>
          <a:p>
            <a:endParaRPr lang="en-US" dirty="0"/>
          </a:p>
        </p:txBody>
      </p:sp>
      <p:sp>
        <p:nvSpPr>
          <p:cNvPr id="4" name="Slide Number Placeholder 3"/>
          <p:cNvSpPr>
            <a:spLocks noGrp="1"/>
          </p:cNvSpPr>
          <p:nvPr>
            <p:ph type="sldNum" sz="quarter" idx="10"/>
          </p:nvPr>
        </p:nvSpPr>
        <p:spPr/>
        <p:txBody>
          <a:bodyPr/>
          <a:lstStyle/>
          <a:p>
            <a:fld id="{70C79C91-032C-4FEC-B9B0-0B5F8D60EEF0}" type="slidenum">
              <a:rPr lang="en-US" smtClean="0"/>
              <a:t>5</a:t>
            </a:fld>
            <a:endParaRPr lang="en-US"/>
          </a:p>
        </p:txBody>
      </p:sp>
    </p:spTree>
    <p:extLst>
      <p:ext uri="{BB962C8B-B14F-4D97-AF65-F5344CB8AC3E}">
        <p14:creationId xmlns:p14="http://schemas.microsoft.com/office/powerpoint/2010/main" val="54997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6</a:t>
            </a:fld>
            <a:endParaRPr lang="en-US"/>
          </a:p>
        </p:txBody>
      </p:sp>
    </p:spTree>
    <p:extLst>
      <p:ext uri="{BB962C8B-B14F-4D97-AF65-F5344CB8AC3E}">
        <p14:creationId xmlns:p14="http://schemas.microsoft.com/office/powerpoint/2010/main" val="204361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7</a:t>
            </a:fld>
            <a:endParaRPr lang="en-US"/>
          </a:p>
        </p:txBody>
      </p:sp>
    </p:spTree>
    <p:extLst>
      <p:ext uri="{BB962C8B-B14F-4D97-AF65-F5344CB8AC3E}">
        <p14:creationId xmlns:p14="http://schemas.microsoft.com/office/powerpoint/2010/main" val="297010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9CE90-F95E-4118-8CBE-F0D3072DFE94}" type="slidenum">
              <a:rPr lang="en-US" smtClean="0"/>
              <a:t>8</a:t>
            </a:fld>
            <a:endParaRPr lang="en-US"/>
          </a:p>
        </p:txBody>
      </p:sp>
    </p:spTree>
    <p:extLst>
      <p:ext uri="{BB962C8B-B14F-4D97-AF65-F5344CB8AC3E}">
        <p14:creationId xmlns:p14="http://schemas.microsoft.com/office/powerpoint/2010/main" val="402088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9CE90-F95E-4118-8CBE-F0D3072DFE94}" type="slidenum">
              <a:rPr lang="en-US" smtClean="0"/>
              <a:t>9</a:t>
            </a:fld>
            <a:endParaRPr lang="en-US"/>
          </a:p>
        </p:txBody>
      </p:sp>
    </p:spTree>
    <p:extLst>
      <p:ext uri="{BB962C8B-B14F-4D97-AF65-F5344CB8AC3E}">
        <p14:creationId xmlns:p14="http://schemas.microsoft.com/office/powerpoint/2010/main" val="151087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C79C91-032C-4FEC-B9B0-0B5F8D60EEF0}" type="slidenum">
              <a:rPr lang="en-US" smtClean="0"/>
              <a:t>10</a:t>
            </a:fld>
            <a:endParaRPr lang="en-US"/>
          </a:p>
        </p:txBody>
      </p:sp>
    </p:spTree>
    <p:extLst>
      <p:ext uri="{BB962C8B-B14F-4D97-AF65-F5344CB8AC3E}">
        <p14:creationId xmlns:p14="http://schemas.microsoft.com/office/powerpoint/2010/main" val="343590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86C7FC-4F6B-400B-AF32-30C4715CA16F}" type="datetimeFigureOut">
              <a:rPr lang="en-US" smtClean="0"/>
              <a:pPr/>
              <a:t>12/6/2018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C86ED-2DB9-463C-8D3D-FD36B3C625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65C86ED-2DB9-463C-8D3D-FD36B3C625A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6C7FC-4F6B-400B-AF32-30C4715CA16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86C7FC-4F6B-400B-AF32-30C4715CA16F}"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65C86ED-2DB9-463C-8D3D-FD36B3C625A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86C7FC-4F6B-400B-AF32-30C4715CA16F}" type="datetimeFigureOut">
              <a:rPr lang="en-US" smtClean="0"/>
              <a:pPr/>
              <a:t>12/6/2018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86C7FC-4F6B-400B-AF32-30C4715CA16F}"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C86ED-2DB9-463C-8D3D-FD36B3C625A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86C7FC-4F6B-400B-AF32-30C4715CA16F}" type="datetimeFigureOut">
              <a:rPr lang="en-US" smtClean="0"/>
              <a:pPr/>
              <a:t>12/6/2018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5C86ED-2DB9-463C-8D3D-FD36B3C625A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86C7FC-4F6B-400B-AF32-30C4715CA16F}"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65C86ED-2DB9-463C-8D3D-FD36B3C625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86C7FC-4F6B-400B-AF32-30C4715CA16F}"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5C86ED-2DB9-463C-8D3D-FD36B3C625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5C86ED-2DB9-463C-8D3D-FD36B3C625A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86C7FC-4F6B-400B-AF32-30C4715CA16F}" type="datetimeFigureOut">
              <a:rPr lang="en-US" smtClean="0"/>
              <a:pPr/>
              <a:t>12/6/2018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65C86ED-2DB9-463C-8D3D-FD36B3C625A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86C7FC-4F6B-400B-AF32-30C4715CA16F}" type="datetimeFigureOut">
              <a:rPr lang="en-US" smtClean="0"/>
              <a:pPr/>
              <a:t>12/6/2018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86C7FC-4F6B-400B-AF32-30C4715CA16F}" type="datetimeFigureOut">
              <a:rPr lang="en-US" smtClean="0"/>
              <a:pPr/>
              <a:t>12/6/2018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5C86ED-2DB9-463C-8D3D-FD36B3C625A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905000"/>
          </a:xfrm>
        </p:spPr>
        <p:txBody>
          <a:bodyPr>
            <a:normAutofit fontScale="77500" lnSpcReduction="20000"/>
          </a:bodyPr>
          <a:lstStyle/>
          <a:p>
            <a:r>
              <a:rPr lang="en-US" sz="1400" cap="none" dirty="0"/>
              <a:t>Presented by</a:t>
            </a:r>
          </a:p>
          <a:p>
            <a:endParaRPr lang="en-US" sz="1400" cap="none" dirty="0"/>
          </a:p>
          <a:p>
            <a:r>
              <a:rPr lang="en-US" sz="1900" cap="none" dirty="0"/>
              <a:t>Christopher Bryant</a:t>
            </a:r>
          </a:p>
          <a:p>
            <a:r>
              <a:rPr lang="en-US" cap="none" dirty="0"/>
              <a:t>College of Law</a:t>
            </a:r>
          </a:p>
          <a:p>
            <a:r>
              <a:rPr lang="en-US" cap="none" dirty="0"/>
              <a:t>University of Cincinnati </a:t>
            </a:r>
          </a:p>
          <a:p>
            <a:r>
              <a:rPr lang="en-US" cap="none" dirty="0"/>
              <a:t>October 3, 2016</a:t>
            </a:r>
          </a:p>
          <a:p>
            <a:endParaRPr lang="en-US" cap="none" dirty="0"/>
          </a:p>
          <a:p>
            <a:r>
              <a:rPr lang="en-US" sz="3000" cap="none" dirty="0">
                <a:solidFill>
                  <a:schemeClr val="tx1">
                    <a:lumMod val="85000"/>
                    <a:lumOff val="15000"/>
                  </a:schemeClr>
                </a:solidFill>
              </a:rPr>
              <a:t>chris.bryant@uc.edu</a:t>
            </a:r>
          </a:p>
        </p:txBody>
      </p:sp>
      <p:sp>
        <p:nvSpPr>
          <p:cNvPr id="2" name="Title 1"/>
          <p:cNvSpPr>
            <a:spLocks noGrp="1"/>
          </p:cNvSpPr>
          <p:nvPr>
            <p:ph type="ctrTitle"/>
          </p:nvPr>
        </p:nvSpPr>
        <p:spPr>
          <a:xfrm>
            <a:off x="685800" y="381000"/>
            <a:ext cx="7772400" cy="1828800"/>
          </a:xfrm>
        </p:spPr>
        <p:txBody>
          <a:bodyPr>
            <a:normAutofit fontScale="90000"/>
          </a:bodyPr>
          <a:lstStyle/>
          <a:p>
            <a:r>
              <a:rPr lang="en-US" dirty="0"/>
              <a:t>The Evolution of the Fourteenth Amendment and Equal Protection</a:t>
            </a:r>
            <a:br>
              <a:rPr lang="en-US" dirty="0"/>
            </a:br>
            <a:r>
              <a:rPr lang="en-US" dirty="0"/>
              <a:t>Through Supreme Court Cases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 </a:t>
            </a:r>
            <a:r>
              <a:rPr lang="en-US" u="sng" dirty="0"/>
              <a:t>Rights Protected</a:t>
            </a:r>
          </a:p>
        </p:txBody>
      </p:sp>
      <p:sp>
        <p:nvSpPr>
          <p:cNvPr id="3" name="Content Placeholder 2"/>
          <p:cNvSpPr>
            <a:spLocks noGrp="1"/>
          </p:cNvSpPr>
          <p:nvPr>
            <p:ph sz="quarter" idx="1"/>
          </p:nvPr>
        </p:nvSpPr>
        <p:spPr/>
        <p:txBody>
          <a:bodyPr>
            <a:normAutofit lnSpcReduction="10000"/>
          </a:bodyPr>
          <a:lstStyle/>
          <a:p>
            <a:r>
              <a:rPr lang="en-US" dirty="0"/>
              <a:t>Section One: </a:t>
            </a:r>
          </a:p>
          <a:p>
            <a:pPr>
              <a:lnSpc>
                <a:spcPct val="150000"/>
              </a:lnSpc>
            </a:pPr>
            <a:r>
              <a:rPr lang="en-US" dirty="0"/>
              <a:t>“[all U.S.] citizens . . . shall have the same right to make and enforce contracts, to sue, be parties, and give evidence, to inherit, purchase, lease, sell, hold, and convey real and personal property, and to full and equal benefit of all laws and proceedings for the security of person and property, as is enjoyed by white citizens”</a:t>
            </a:r>
          </a:p>
        </p:txBody>
      </p:sp>
    </p:spTree>
    <p:extLst>
      <p:ext uri="{BB962C8B-B14F-4D97-AF65-F5344CB8AC3E}">
        <p14:creationId xmlns:p14="http://schemas.microsoft.com/office/powerpoint/2010/main" val="2095584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Brown v. </a:t>
            </a:r>
            <a:r>
              <a:rPr lang="en-US" i="1" dirty="0" err="1"/>
              <a:t>Bd</a:t>
            </a:r>
            <a:r>
              <a:rPr lang="en-US" i="1" dirty="0"/>
              <a:t> of Education</a:t>
            </a:r>
          </a:p>
        </p:txBody>
      </p:sp>
      <p:sp>
        <p:nvSpPr>
          <p:cNvPr id="3" name="Content Placeholder 2"/>
          <p:cNvSpPr>
            <a:spLocks noGrp="1"/>
          </p:cNvSpPr>
          <p:nvPr>
            <p:ph sz="quarter" idx="1"/>
          </p:nvPr>
        </p:nvSpPr>
        <p:spPr>
          <a:xfrm>
            <a:off x="301752" y="1447800"/>
            <a:ext cx="8503920" cy="4876800"/>
          </a:xfrm>
        </p:spPr>
        <p:txBody>
          <a:bodyPr>
            <a:normAutofit/>
          </a:bodyPr>
          <a:lstStyle/>
          <a:p>
            <a:pPr>
              <a:lnSpc>
                <a:spcPct val="150000"/>
              </a:lnSpc>
            </a:pPr>
            <a:r>
              <a:rPr lang="en-US" i="1" dirty="0"/>
              <a:t>De jure</a:t>
            </a:r>
            <a:r>
              <a:rPr lang="en-US" dirty="0"/>
              <a:t> segregation of public schools constitutional?</a:t>
            </a:r>
          </a:p>
          <a:p>
            <a:pPr>
              <a:lnSpc>
                <a:spcPct val="150000"/>
              </a:lnSpc>
            </a:pPr>
            <a:r>
              <a:rPr lang="en-US" dirty="0"/>
              <a:t>Vinson dies while case pending; replaced by Warren</a:t>
            </a:r>
          </a:p>
          <a:p>
            <a:pPr>
              <a:lnSpc>
                <a:spcPct val="150000"/>
              </a:lnSpc>
            </a:pPr>
            <a:r>
              <a:rPr lang="en-US" dirty="0"/>
              <a:t>Unanimous ruling; Opinion by CJ Warren</a:t>
            </a:r>
          </a:p>
          <a:p>
            <a:pPr>
              <a:lnSpc>
                <a:spcPct val="150000"/>
              </a:lnSpc>
            </a:pPr>
            <a:r>
              <a:rPr lang="en-US" dirty="0"/>
              <a:t>Of indeterminate scope</a:t>
            </a:r>
          </a:p>
          <a:p>
            <a:pPr lvl="1">
              <a:lnSpc>
                <a:spcPct val="150000"/>
              </a:lnSpc>
            </a:pPr>
            <a:r>
              <a:rPr lang="en-US" dirty="0"/>
              <a:t>all </a:t>
            </a:r>
            <a:r>
              <a:rPr lang="en-US" i="1" dirty="0"/>
              <a:t>de jure</a:t>
            </a:r>
            <a:r>
              <a:rPr lang="en-US" dirty="0"/>
              <a:t> segregation?</a:t>
            </a:r>
          </a:p>
          <a:p>
            <a:pPr lvl="1">
              <a:lnSpc>
                <a:spcPct val="150000"/>
              </a:lnSpc>
            </a:pPr>
            <a:r>
              <a:rPr lang="en-US" dirty="0"/>
              <a:t>or just schools?</a:t>
            </a:r>
          </a:p>
          <a:p>
            <a:pPr>
              <a:lnSpc>
                <a:spcPct val="150000"/>
              </a:lnSpc>
            </a:pPr>
            <a:r>
              <a:rPr lang="en-US" dirty="0"/>
              <a:t>Remedial ruling in </a:t>
            </a:r>
            <a:r>
              <a:rPr lang="en-US" i="1" dirty="0"/>
              <a:t>Brown II</a:t>
            </a:r>
            <a:r>
              <a:rPr lang="en-US" dirty="0"/>
              <a:t> (1955)</a:t>
            </a:r>
          </a:p>
          <a:p>
            <a:pPr marL="0" indent="0">
              <a:lnSpc>
                <a:spcPct val="150000"/>
              </a:lnSpc>
              <a:buNone/>
            </a:pPr>
            <a:endParaRPr lang="en-US" dirty="0"/>
          </a:p>
          <a:p>
            <a:pPr>
              <a:lnSpc>
                <a:spcPct val="150000"/>
              </a:lnSpc>
            </a:pPr>
            <a:endParaRPr lang="en-US" dirty="0"/>
          </a:p>
        </p:txBody>
      </p:sp>
    </p:spTree>
    <p:extLst>
      <p:ext uri="{BB962C8B-B14F-4D97-AF65-F5344CB8AC3E}">
        <p14:creationId xmlns:p14="http://schemas.microsoft.com/office/powerpoint/2010/main" val="19692390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 Warren on History</a:t>
            </a:r>
          </a:p>
        </p:txBody>
      </p:sp>
      <p:sp>
        <p:nvSpPr>
          <p:cNvPr id="3" name="Content Placeholder 2"/>
          <p:cNvSpPr>
            <a:spLocks noGrp="1"/>
          </p:cNvSpPr>
          <p:nvPr>
            <p:ph sz="quarter" idx="1"/>
          </p:nvPr>
        </p:nvSpPr>
        <p:spPr/>
        <p:txBody>
          <a:bodyPr>
            <a:normAutofit fontScale="92500"/>
          </a:bodyPr>
          <a:lstStyle/>
          <a:p>
            <a:pPr marL="0" indent="0">
              <a:lnSpc>
                <a:spcPts val="3500"/>
              </a:lnSpc>
              <a:buNone/>
            </a:pPr>
            <a:r>
              <a:rPr lang="en-US" dirty="0"/>
              <a:t>	“</a:t>
            </a:r>
            <a:r>
              <a:rPr lang="en-US" dirty="0" err="1"/>
              <a:t>Reargument</a:t>
            </a:r>
            <a:r>
              <a:rPr lang="en-US" dirty="0"/>
              <a:t> was largely devoted to the circumstances surrounding the adoption of the Fourteenth Amendment in 1868.   It covered exhaustively consideration of the Amendment in Congress, ratification by the states, then existing practices in racial segregation, and the views of proponents and opponents of the Amendment.  This discussion and our own investigation convince us that, although these sources cast some light, it is not enough to resolve the problem with which we are faced.  </a:t>
            </a:r>
            <a:r>
              <a:rPr lang="en-US" b="1" dirty="0"/>
              <a:t>At best, they are inconclusive.</a:t>
            </a:r>
            <a:r>
              <a:rPr lang="en-US" dirty="0"/>
              <a:t>”</a:t>
            </a:r>
          </a:p>
        </p:txBody>
      </p:sp>
    </p:spTree>
    <p:extLst>
      <p:ext uri="{BB962C8B-B14F-4D97-AF65-F5344CB8AC3E}">
        <p14:creationId xmlns:p14="http://schemas.microsoft.com/office/powerpoint/2010/main" val="3790574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History (continued)</a:t>
            </a:r>
          </a:p>
        </p:txBody>
      </p:sp>
      <p:sp>
        <p:nvSpPr>
          <p:cNvPr id="3" name="Content Placeholder 2"/>
          <p:cNvSpPr>
            <a:spLocks noGrp="1"/>
          </p:cNvSpPr>
          <p:nvPr>
            <p:ph sz="quarter" idx="1"/>
          </p:nvPr>
        </p:nvSpPr>
        <p:spPr/>
        <p:txBody>
          <a:bodyPr>
            <a:normAutofit/>
          </a:bodyPr>
          <a:lstStyle/>
          <a:p>
            <a:pPr marL="0" indent="0">
              <a:lnSpc>
                <a:spcPts val="3800"/>
              </a:lnSpc>
              <a:buNone/>
            </a:pPr>
            <a:r>
              <a:rPr lang="en-US" dirty="0"/>
              <a:t>	“The most avid proponents of the post-War Amendments undoubtedly intended them to remove all legal distinctions among ‘all persons born or naturalized in the United States.’  Their opponents, just as certainly, were antagonistic to both the letter and the spirit of the Amendments and wished them to have the most limited effect.  What others in Congress and the state legislatures had in mind cannot be determined with any degree of certainty.”</a:t>
            </a:r>
          </a:p>
        </p:txBody>
      </p:sp>
    </p:spTree>
    <p:extLst>
      <p:ext uri="{BB962C8B-B14F-4D97-AF65-F5344CB8AC3E}">
        <p14:creationId xmlns:p14="http://schemas.microsoft.com/office/powerpoint/2010/main" val="61154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of Education</a:t>
            </a:r>
          </a:p>
        </p:txBody>
      </p:sp>
      <p:sp>
        <p:nvSpPr>
          <p:cNvPr id="3" name="Content Placeholder 2"/>
          <p:cNvSpPr>
            <a:spLocks noGrp="1"/>
          </p:cNvSpPr>
          <p:nvPr>
            <p:ph sz="quarter" idx="1"/>
          </p:nvPr>
        </p:nvSpPr>
        <p:spPr/>
        <p:txBody>
          <a:bodyPr/>
          <a:lstStyle/>
          <a:p>
            <a:pPr marL="0" indent="0">
              <a:lnSpc>
                <a:spcPct val="200000"/>
              </a:lnSpc>
              <a:buNone/>
            </a:pPr>
            <a:r>
              <a:rPr lang="en-US" sz="3200" dirty="0"/>
              <a:t>	“An additional reason for the inconclusive nature of the Amendment’s history, with respect to segregated schools, is the status of public education at that time.”</a:t>
            </a:r>
          </a:p>
        </p:txBody>
      </p:sp>
    </p:spTree>
    <p:extLst>
      <p:ext uri="{BB962C8B-B14F-4D97-AF65-F5344CB8AC3E}">
        <p14:creationId xmlns:p14="http://schemas.microsoft.com/office/powerpoint/2010/main" val="1880934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Education (continued)</a:t>
            </a:r>
          </a:p>
        </p:txBody>
      </p:sp>
      <p:sp>
        <p:nvSpPr>
          <p:cNvPr id="3" name="Content Placeholder 2"/>
          <p:cNvSpPr>
            <a:spLocks noGrp="1"/>
          </p:cNvSpPr>
          <p:nvPr>
            <p:ph sz="quarter" idx="1"/>
          </p:nvPr>
        </p:nvSpPr>
        <p:spPr/>
        <p:txBody>
          <a:bodyPr/>
          <a:lstStyle/>
          <a:p>
            <a:pPr marL="0" indent="0">
              <a:lnSpc>
                <a:spcPts val="3800"/>
              </a:lnSpc>
              <a:buNone/>
            </a:pPr>
            <a:r>
              <a:rPr lang="en-US" dirty="0"/>
              <a:t>	“In approaching this problem, we cannot turn the clock back to 1868 when the Amendment was adopted, or even to 1896 when </a:t>
            </a:r>
            <a:r>
              <a:rPr lang="en-US" i="1" dirty="0"/>
              <a:t>Plessy v. Ferguson </a:t>
            </a:r>
            <a:r>
              <a:rPr lang="en-US" dirty="0"/>
              <a:t>was written. </a:t>
            </a:r>
            <a:r>
              <a:rPr lang="en-US" b="1" dirty="0"/>
              <a:t>We must consider public education in the light of its full development and its present place in American life throughout the Nation</a:t>
            </a:r>
            <a:r>
              <a:rPr lang="en-US" dirty="0"/>
              <a:t>.  Only in this way can it be determined if segregation in public schools deprives these plaintiffs of the equal protection of the laws.”</a:t>
            </a:r>
          </a:p>
        </p:txBody>
      </p:sp>
    </p:spTree>
    <p:extLst>
      <p:ext uri="{BB962C8B-B14F-4D97-AF65-F5344CB8AC3E}">
        <p14:creationId xmlns:p14="http://schemas.microsoft.com/office/powerpoint/2010/main" val="2944327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Impact of Segregation</a:t>
            </a:r>
          </a:p>
        </p:txBody>
      </p:sp>
      <p:sp>
        <p:nvSpPr>
          <p:cNvPr id="3" name="Content Placeholder 2"/>
          <p:cNvSpPr>
            <a:spLocks noGrp="1"/>
          </p:cNvSpPr>
          <p:nvPr>
            <p:ph sz="quarter" idx="1"/>
          </p:nvPr>
        </p:nvSpPr>
        <p:spPr/>
        <p:txBody>
          <a:bodyPr/>
          <a:lstStyle/>
          <a:p>
            <a:pPr marL="0" indent="0">
              <a:lnSpc>
                <a:spcPct val="200000"/>
              </a:lnSpc>
              <a:buNone/>
            </a:pPr>
            <a:r>
              <a:rPr lang="en-US" dirty="0"/>
              <a:t>“To separate [children in grade and high schools] from others of similar age and qualifications solely because of their race generates a feeling of inferiority as to their status in the community that may affect their hearts and minds in a way unlikely ever to be undone.”</a:t>
            </a:r>
          </a:p>
        </p:txBody>
      </p:sp>
    </p:spTree>
    <p:extLst>
      <p:ext uri="{BB962C8B-B14F-4D97-AF65-F5344CB8AC3E}">
        <p14:creationId xmlns:p14="http://schemas.microsoft.com/office/powerpoint/2010/main" val="621246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Warren on Human Psychology</a:t>
            </a:r>
          </a:p>
        </p:txBody>
      </p:sp>
      <p:sp>
        <p:nvSpPr>
          <p:cNvPr id="3" name="Content Placeholder 2"/>
          <p:cNvSpPr>
            <a:spLocks noGrp="1"/>
          </p:cNvSpPr>
          <p:nvPr>
            <p:ph sz="quarter" idx="1"/>
          </p:nvPr>
        </p:nvSpPr>
        <p:spPr/>
        <p:txBody>
          <a:bodyPr/>
          <a:lstStyle/>
          <a:p>
            <a:pPr marL="0" indent="0">
              <a:lnSpc>
                <a:spcPct val="200000"/>
              </a:lnSpc>
              <a:buNone/>
            </a:pPr>
            <a:r>
              <a:rPr lang="en-US" dirty="0"/>
              <a:t>	“Whatever may have been the extent of psychological knowledge at the time of </a:t>
            </a:r>
            <a:r>
              <a:rPr lang="en-US" i="1" dirty="0"/>
              <a:t>Plessy v. Ferguson</a:t>
            </a:r>
            <a:r>
              <a:rPr lang="en-US" dirty="0"/>
              <a:t>, this finding is amply supported by modern authority.</a:t>
            </a:r>
            <a:r>
              <a:rPr lang="en-US" baseline="30000" dirty="0"/>
              <a:t>11</a:t>
            </a:r>
            <a:r>
              <a:rPr lang="en-US" dirty="0"/>
              <a:t>  Any language in </a:t>
            </a:r>
            <a:r>
              <a:rPr lang="en-US" i="1" dirty="0"/>
              <a:t>Plessy v. Ferguson </a:t>
            </a:r>
            <a:r>
              <a:rPr lang="en-US" dirty="0"/>
              <a:t>contrary to this finding is rejected.”</a:t>
            </a:r>
          </a:p>
        </p:txBody>
      </p:sp>
    </p:spTree>
    <p:extLst>
      <p:ext uri="{BB962C8B-B14F-4D97-AF65-F5344CB8AC3E}">
        <p14:creationId xmlns:p14="http://schemas.microsoft.com/office/powerpoint/2010/main" val="33357945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t>
            </a:r>
            <a:r>
              <a:rPr lang="en-US" u="sng" dirty="0"/>
              <a:t>De Jure</a:t>
            </a:r>
            <a:r>
              <a:rPr lang="en-US" dirty="0"/>
              <a:t> Racial Segregation?</a:t>
            </a:r>
          </a:p>
        </p:txBody>
      </p:sp>
      <p:sp>
        <p:nvSpPr>
          <p:cNvPr id="3" name="Content Placeholder 2"/>
          <p:cNvSpPr>
            <a:spLocks noGrp="1"/>
          </p:cNvSpPr>
          <p:nvPr>
            <p:ph sz="quarter" idx="1"/>
          </p:nvPr>
        </p:nvSpPr>
        <p:spPr/>
        <p:txBody>
          <a:bodyPr/>
          <a:lstStyle/>
          <a:p>
            <a:pPr marL="0" indent="0">
              <a:lnSpc>
                <a:spcPct val="250000"/>
              </a:lnSpc>
              <a:buNone/>
            </a:pPr>
            <a:r>
              <a:rPr lang="en-US" dirty="0"/>
              <a:t>	“We conclude that </a:t>
            </a:r>
            <a:r>
              <a:rPr lang="en-US" b="1" dirty="0"/>
              <a:t>in the field of public education </a:t>
            </a:r>
            <a:r>
              <a:rPr lang="en-US" dirty="0"/>
              <a:t>the doctrine of “separate but equal” has no place.  Separate educational facilities are inherently unequal.”</a:t>
            </a:r>
          </a:p>
        </p:txBody>
      </p:sp>
    </p:spTree>
    <p:extLst>
      <p:ext uri="{BB962C8B-B14F-4D97-AF65-F5344CB8AC3E}">
        <p14:creationId xmlns:p14="http://schemas.microsoft.com/office/powerpoint/2010/main" val="38149043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Remedy?</a:t>
            </a:r>
          </a:p>
        </p:txBody>
      </p:sp>
      <p:sp>
        <p:nvSpPr>
          <p:cNvPr id="3" name="Content Placeholder 2"/>
          <p:cNvSpPr>
            <a:spLocks noGrp="1"/>
          </p:cNvSpPr>
          <p:nvPr>
            <p:ph sz="quarter" idx="1"/>
          </p:nvPr>
        </p:nvSpPr>
        <p:spPr/>
        <p:txBody>
          <a:bodyPr>
            <a:normAutofit/>
          </a:bodyPr>
          <a:lstStyle/>
          <a:p>
            <a:pPr marL="0" indent="0">
              <a:lnSpc>
                <a:spcPts val="3600"/>
              </a:lnSpc>
              <a:buNone/>
            </a:pPr>
            <a:r>
              <a:rPr lang="en-US" dirty="0"/>
              <a:t>	“Because these are class actions, because of the wide applicability of this decision, and because of the great variety of local conditions, the formulation of decrees in these cases presents problems of considerable complexity.  . . . the cases will be restored to the docket, and the parties are requested to present further argument on Questions 4 and 5 previously propounded by the Court for the </a:t>
            </a:r>
            <a:r>
              <a:rPr lang="en-US" dirty="0" err="1"/>
              <a:t>reargument</a:t>
            </a:r>
            <a:r>
              <a:rPr lang="en-US" dirty="0"/>
              <a:t> this Term.</a:t>
            </a:r>
            <a:r>
              <a:rPr lang="en-US" baseline="30000" dirty="0"/>
              <a:t>13</a:t>
            </a:r>
          </a:p>
        </p:txBody>
      </p:sp>
    </p:spTree>
    <p:extLst>
      <p:ext uri="{BB962C8B-B14F-4D97-AF65-F5344CB8AC3E}">
        <p14:creationId xmlns:p14="http://schemas.microsoft.com/office/powerpoint/2010/main" val="20627210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feds (D.C.)?</a:t>
            </a:r>
          </a:p>
        </p:txBody>
      </p:sp>
      <p:sp>
        <p:nvSpPr>
          <p:cNvPr id="3" name="Content Placeholder 2"/>
          <p:cNvSpPr>
            <a:spLocks noGrp="1"/>
          </p:cNvSpPr>
          <p:nvPr>
            <p:ph sz="quarter" idx="1"/>
          </p:nvPr>
        </p:nvSpPr>
        <p:spPr/>
        <p:txBody>
          <a:bodyPr/>
          <a:lstStyle/>
          <a:p>
            <a:r>
              <a:rPr lang="en-US" dirty="0"/>
              <a:t>Equal Protection Clause applies only to “State[s]”</a:t>
            </a:r>
          </a:p>
          <a:p>
            <a:endParaRPr lang="en-US" dirty="0"/>
          </a:p>
          <a:p>
            <a:pPr>
              <a:lnSpc>
                <a:spcPct val="150000"/>
              </a:lnSpc>
            </a:pPr>
            <a:r>
              <a:rPr lang="en-US" i="1" dirty="0" err="1"/>
              <a:t>Bolling</a:t>
            </a:r>
            <a:r>
              <a:rPr lang="en-US" i="1" dirty="0"/>
              <a:t> v. Sharpe</a:t>
            </a:r>
            <a:r>
              <a:rPr lang="en-US" dirty="0"/>
              <a:t>: “In view of our decision that the Constitution prohibits the states from maintaining racially segregated public schools, </a:t>
            </a:r>
            <a:r>
              <a:rPr lang="en-US" b="1" dirty="0"/>
              <a:t>it would be unthinkable</a:t>
            </a:r>
            <a:r>
              <a:rPr lang="en-US" dirty="0"/>
              <a:t> that the same Constitution would impose a lesser duty on the Federal Government.”</a:t>
            </a:r>
            <a:endParaRPr lang="en-US" i="1" dirty="0"/>
          </a:p>
        </p:txBody>
      </p:sp>
    </p:spTree>
    <p:extLst>
      <p:ext uri="{BB962C8B-B14F-4D97-AF65-F5344CB8AC3E}">
        <p14:creationId xmlns:p14="http://schemas.microsoft.com/office/powerpoint/2010/main" val="386400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479470"/>
            <a:ext cx="6480174" cy="1546555"/>
          </a:xfrm>
        </p:spPr>
        <p:txBody>
          <a:bodyPr>
            <a:normAutofit/>
          </a:bodyPr>
          <a:lstStyle/>
          <a:p>
            <a:r>
              <a:rPr lang="en-US" sz="2400" dirty="0"/>
              <a:t>Proposal and Ratification</a:t>
            </a:r>
          </a:p>
        </p:txBody>
      </p:sp>
      <p:sp>
        <p:nvSpPr>
          <p:cNvPr id="3" name="Title 2"/>
          <p:cNvSpPr>
            <a:spLocks noGrp="1"/>
          </p:cNvSpPr>
          <p:nvPr>
            <p:ph type="title"/>
          </p:nvPr>
        </p:nvSpPr>
        <p:spPr/>
        <p:txBody>
          <a:bodyPr/>
          <a:lstStyle/>
          <a:p>
            <a:r>
              <a:rPr lang="en-US" dirty="0"/>
              <a:t>The Fourteenth Amendment</a:t>
            </a:r>
          </a:p>
        </p:txBody>
      </p:sp>
    </p:spTree>
    <p:extLst>
      <p:ext uri="{BB962C8B-B14F-4D97-AF65-F5344CB8AC3E}">
        <p14:creationId xmlns:p14="http://schemas.microsoft.com/office/powerpoint/2010/main" val="13495353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Brown II</a:t>
            </a:r>
          </a:p>
        </p:txBody>
      </p:sp>
      <p:sp>
        <p:nvSpPr>
          <p:cNvPr id="3" name="Content Placeholder 2"/>
          <p:cNvSpPr>
            <a:spLocks noGrp="1"/>
          </p:cNvSpPr>
          <p:nvPr>
            <p:ph sz="quarter" idx="1"/>
          </p:nvPr>
        </p:nvSpPr>
        <p:spPr/>
        <p:txBody>
          <a:bodyPr>
            <a:normAutofit/>
          </a:bodyPr>
          <a:lstStyle/>
          <a:p>
            <a:r>
              <a:rPr lang="en-US" dirty="0"/>
              <a:t>Remanded to the lower courts (hot potato?)</a:t>
            </a:r>
          </a:p>
          <a:p>
            <a:endParaRPr lang="en-US" dirty="0"/>
          </a:p>
          <a:p>
            <a:r>
              <a:rPr lang="en-US" dirty="0"/>
              <a:t>“the [lower] courts will require that the defendants make a prompt and reasonable start”</a:t>
            </a:r>
          </a:p>
          <a:p>
            <a:endParaRPr lang="en-US" dirty="0"/>
          </a:p>
          <a:p>
            <a:r>
              <a:rPr lang="en-US" dirty="0"/>
              <a:t>Lower courts directed to take such steps “consistent with this opinion as are necessary and proper to admit to public schools on a racially non-discriminatory basis </a:t>
            </a:r>
            <a:r>
              <a:rPr lang="en-US" b="1" dirty="0"/>
              <a:t>with all deliberate speed </a:t>
            </a:r>
            <a:r>
              <a:rPr lang="en-US" dirty="0"/>
              <a:t>the parties to these cases.”</a:t>
            </a:r>
          </a:p>
          <a:p>
            <a:endParaRPr lang="en-US" dirty="0"/>
          </a:p>
        </p:txBody>
      </p:sp>
    </p:spTree>
    <p:extLst>
      <p:ext uri="{BB962C8B-B14F-4D97-AF65-F5344CB8AC3E}">
        <p14:creationId xmlns:p14="http://schemas.microsoft.com/office/powerpoint/2010/main" val="10803802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a:t>
            </a:r>
            <a:r>
              <a:rPr lang="en-US" i="1" dirty="0"/>
              <a:t>Brown</a:t>
            </a:r>
            <a:endParaRPr lang="en-US" dirty="0"/>
          </a:p>
        </p:txBody>
      </p:sp>
      <p:sp>
        <p:nvSpPr>
          <p:cNvPr id="3" name="Content Placeholder 2"/>
          <p:cNvSpPr>
            <a:spLocks noGrp="1"/>
          </p:cNvSpPr>
          <p:nvPr>
            <p:ph sz="quarter" idx="1"/>
          </p:nvPr>
        </p:nvSpPr>
        <p:spPr/>
        <p:txBody>
          <a:bodyPr>
            <a:normAutofit lnSpcReduction="10000"/>
          </a:bodyPr>
          <a:lstStyle/>
          <a:p>
            <a:r>
              <a:rPr lang="en-US" i="1" dirty="0"/>
              <a:t>Cooper v. Aaron</a:t>
            </a:r>
            <a:r>
              <a:rPr lang="en-US" dirty="0"/>
              <a:t>, 358 U.S. 1 (1958)</a:t>
            </a:r>
          </a:p>
          <a:p>
            <a:endParaRPr lang="en-US" dirty="0"/>
          </a:p>
          <a:p>
            <a:r>
              <a:rPr lang="en-US" i="1" dirty="0"/>
              <a:t>Green v. County School Board</a:t>
            </a:r>
            <a:r>
              <a:rPr lang="en-US" dirty="0"/>
              <a:t>, 391 U.S. 430 (1968)</a:t>
            </a:r>
          </a:p>
          <a:p>
            <a:endParaRPr lang="en-US" dirty="0"/>
          </a:p>
          <a:p>
            <a:r>
              <a:rPr lang="en-US" i="1" dirty="0"/>
              <a:t>Swann v. Charlotte-Mecklenburg</a:t>
            </a:r>
            <a:r>
              <a:rPr lang="en-US" dirty="0"/>
              <a:t>, 402 U.S. 1 (1971)</a:t>
            </a:r>
          </a:p>
          <a:p>
            <a:pPr marL="0" indent="0">
              <a:buNone/>
            </a:pPr>
            <a:endParaRPr lang="en-US" dirty="0"/>
          </a:p>
          <a:p>
            <a:r>
              <a:rPr lang="en-US" i="1" dirty="0"/>
              <a:t>Milliken v. Bradley</a:t>
            </a:r>
            <a:r>
              <a:rPr lang="en-US" dirty="0"/>
              <a:t>, 433 U.S. 267 (1977)</a:t>
            </a:r>
          </a:p>
          <a:p>
            <a:pPr marL="0" indent="0">
              <a:buNone/>
            </a:pPr>
            <a:endParaRPr lang="en-US" dirty="0"/>
          </a:p>
          <a:p>
            <a:r>
              <a:rPr lang="en-US" i="1" dirty="0"/>
              <a:t>Parents Involved in Community Schools v. Seattle School Dist. No. 1</a:t>
            </a:r>
            <a:r>
              <a:rPr lang="en-US" dirty="0"/>
              <a:t>, 551 U.S. 701 (2007)</a:t>
            </a:r>
            <a:endParaRPr lang="en-US" i="1" dirty="0"/>
          </a:p>
          <a:p>
            <a:endParaRPr lang="en-US" dirty="0"/>
          </a:p>
          <a:p>
            <a:endParaRPr lang="en-US" dirty="0"/>
          </a:p>
          <a:p>
            <a:endParaRPr lang="en-US" dirty="0"/>
          </a:p>
        </p:txBody>
      </p:sp>
    </p:spTree>
    <p:extLst>
      <p:ext uri="{BB962C8B-B14F-4D97-AF65-F5344CB8AC3E}">
        <p14:creationId xmlns:p14="http://schemas.microsoft.com/office/powerpoint/2010/main" val="3168653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Loving v. Virginia</a:t>
            </a:r>
          </a:p>
        </p:txBody>
      </p:sp>
      <p:sp>
        <p:nvSpPr>
          <p:cNvPr id="3" name="Content Placeholder 2"/>
          <p:cNvSpPr>
            <a:spLocks noGrp="1"/>
          </p:cNvSpPr>
          <p:nvPr>
            <p:ph sz="quarter" idx="1"/>
          </p:nvPr>
        </p:nvSpPr>
        <p:spPr/>
        <p:txBody>
          <a:bodyPr>
            <a:normAutofit/>
          </a:bodyPr>
          <a:lstStyle/>
          <a:p>
            <a:r>
              <a:rPr lang="en-US" dirty="0"/>
              <a:t>388 U.S. 1 (1967)</a:t>
            </a:r>
          </a:p>
          <a:p>
            <a:pPr>
              <a:lnSpc>
                <a:spcPts val="4200"/>
              </a:lnSpc>
            </a:pPr>
            <a:r>
              <a:rPr lang="en-US" dirty="0"/>
              <a:t>“There is patently no legitimate overriding purpose independent of invidious racial discrimination which justifies this classification, [a] measure designed to maintain White Supremacy.   . . . There can be no doubt that restricting the freedom to marry solely because of racial classifications violates the central meaning of the Equal Protection Clause.”</a:t>
            </a:r>
          </a:p>
        </p:txBody>
      </p:sp>
    </p:spTree>
    <p:extLst>
      <p:ext uri="{BB962C8B-B14F-4D97-AF65-F5344CB8AC3E}">
        <p14:creationId xmlns:p14="http://schemas.microsoft.com/office/powerpoint/2010/main" val="36732141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3429000"/>
            <a:ext cx="6480174" cy="2438400"/>
          </a:xfrm>
        </p:spPr>
        <p:txBody>
          <a:bodyPr>
            <a:normAutofit/>
          </a:bodyPr>
          <a:lstStyle/>
          <a:p>
            <a:r>
              <a:rPr lang="en-US" sz="2400" cap="none" dirty="0"/>
              <a:t>The Equal Protection Clause</a:t>
            </a:r>
          </a:p>
          <a:p>
            <a:r>
              <a:rPr lang="en-US" sz="2400" cap="none" dirty="0"/>
              <a:t>and the</a:t>
            </a:r>
          </a:p>
          <a:p>
            <a:r>
              <a:rPr lang="en-US" sz="2400" cap="none" dirty="0"/>
              <a:t>Tiers of Judicial Scrutiny</a:t>
            </a:r>
          </a:p>
        </p:txBody>
      </p:sp>
      <p:sp>
        <p:nvSpPr>
          <p:cNvPr id="3" name="Title 2"/>
          <p:cNvSpPr>
            <a:spLocks noGrp="1"/>
          </p:cNvSpPr>
          <p:nvPr>
            <p:ph type="title"/>
          </p:nvPr>
        </p:nvSpPr>
        <p:spPr/>
        <p:txBody>
          <a:bodyPr/>
          <a:lstStyle/>
          <a:p>
            <a:r>
              <a:rPr lang="en-US" dirty="0"/>
              <a:t>Modern Doctrine</a:t>
            </a:r>
          </a:p>
        </p:txBody>
      </p:sp>
    </p:spTree>
    <p:extLst>
      <p:ext uri="{BB962C8B-B14F-4D97-AF65-F5344CB8AC3E}">
        <p14:creationId xmlns:p14="http://schemas.microsoft.com/office/powerpoint/2010/main" val="10180522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Tiers (Tears?) of Scrutiny</a:t>
            </a:r>
          </a:p>
        </p:txBody>
      </p:sp>
      <p:sp>
        <p:nvSpPr>
          <p:cNvPr id="3" name="Content Placeholder 2"/>
          <p:cNvSpPr>
            <a:spLocks noGrp="1"/>
          </p:cNvSpPr>
          <p:nvPr>
            <p:ph idx="1"/>
          </p:nvPr>
        </p:nvSpPr>
        <p:spPr/>
        <p:txBody>
          <a:bodyPr/>
          <a:lstStyle/>
          <a:p>
            <a:r>
              <a:rPr lang="en-US" dirty="0"/>
              <a:t>Rational-basis review</a:t>
            </a:r>
          </a:p>
          <a:p>
            <a:endParaRPr lang="en-US" dirty="0"/>
          </a:p>
          <a:p>
            <a:r>
              <a:rPr lang="en-US" dirty="0"/>
              <a:t>Intermediate scrutiny</a:t>
            </a:r>
          </a:p>
          <a:p>
            <a:pPr lvl="1"/>
            <a:r>
              <a:rPr lang="en-US" dirty="0"/>
              <a:t>Introduced in gender-discrimination context</a:t>
            </a:r>
          </a:p>
          <a:p>
            <a:pPr lvl="1"/>
            <a:endParaRPr lang="en-US" dirty="0"/>
          </a:p>
          <a:p>
            <a:r>
              <a:rPr lang="en-US" dirty="0"/>
              <a:t>Strict Scrutiny</a:t>
            </a:r>
          </a:p>
          <a:p>
            <a:pPr lvl="1"/>
            <a:r>
              <a:rPr lang="en-US" dirty="0"/>
              <a:t>Concept employed (ironically) in </a:t>
            </a:r>
            <a:r>
              <a:rPr lang="en-US" i="1" dirty="0"/>
              <a:t>Korematsu</a:t>
            </a:r>
            <a:endParaRPr lang="en-US" dirty="0"/>
          </a:p>
          <a:p>
            <a:pPr lvl="1"/>
            <a:r>
              <a:rPr lang="en-US" dirty="0"/>
              <a:t>Embraced by Court in 60s &amp; 70s </a:t>
            </a:r>
          </a:p>
        </p:txBody>
      </p:sp>
    </p:spTree>
    <p:extLst>
      <p:ext uri="{BB962C8B-B14F-4D97-AF65-F5344CB8AC3E}">
        <p14:creationId xmlns:p14="http://schemas.microsoft.com/office/powerpoint/2010/main" val="38571683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739600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29929115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Strict Scrutiny</a:t>
            </a:r>
          </a:p>
        </p:txBody>
      </p:sp>
      <p:sp>
        <p:nvSpPr>
          <p:cNvPr id="3" name="Content Placeholder 2"/>
          <p:cNvSpPr>
            <a:spLocks noGrp="1"/>
          </p:cNvSpPr>
          <p:nvPr>
            <p:ph idx="1"/>
          </p:nvPr>
        </p:nvSpPr>
        <p:spPr/>
        <p:txBody>
          <a:bodyPr>
            <a:normAutofit/>
          </a:bodyPr>
          <a:lstStyle/>
          <a:p>
            <a:r>
              <a:rPr lang="en-US" dirty="0"/>
              <a:t>Triggered by especially suspect classifications</a:t>
            </a:r>
          </a:p>
          <a:p>
            <a:pPr lvl="1"/>
            <a:r>
              <a:rPr lang="en-US" dirty="0"/>
              <a:t>Race</a:t>
            </a:r>
          </a:p>
          <a:p>
            <a:pPr lvl="1"/>
            <a:r>
              <a:rPr lang="en-US" dirty="0"/>
              <a:t>Ethnicity</a:t>
            </a:r>
          </a:p>
          <a:p>
            <a:pPr lvl="1"/>
            <a:r>
              <a:rPr lang="en-US" dirty="0"/>
              <a:t>Other categories?</a:t>
            </a:r>
          </a:p>
          <a:p>
            <a:pPr lvl="1"/>
            <a:r>
              <a:rPr lang="en-US" dirty="0"/>
              <a:t>Classifications concerning “fundamental rights”?</a:t>
            </a:r>
          </a:p>
          <a:p>
            <a:pPr lvl="2"/>
            <a:r>
              <a:rPr lang="en-US" dirty="0"/>
              <a:t>Such as right to marry, procreate, etc.</a:t>
            </a:r>
          </a:p>
          <a:p>
            <a:r>
              <a:rPr lang="en-US" dirty="0"/>
              <a:t>Most rigorous level of review</a:t>
            </a:r>
          </a:p>
          <a:p>
            <a:pPr lvl="1"/>
            <a:r>
              <a:rPr lang="en-US" dirty="0"/>
              <a:t>Burden entirely on gov’t</a:t>
            </a:r>
          </a:p>
          <a:p>
            <a:pPr lvl="1"/>
            <a:r>
              <a:rPr lang="en-US" dirty="0"/>
              <a:t>Need evidence, not mere speculation (in theory)</a:t>
            </a:r>
          </a:p>
        </p:txBody>
      </p:sp>
    </p:spTree>
    <p:extLst>
      <p:ext uri="{BB962C8B-B14F-4D97-AF65-F5344CB8AC3E}">
        <p14:creationId xmlns:p14="http://schemas.microsoft.com/office/powerpoint/2010/main" val="8392820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Strict Scrutiny</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“Narrowly tailored to advance”</a:t>
            </a:r>
          </a:p>
          <a:p>
            <a:pPr lvl="2">
              <a:lnSpc>
                <a:spcPct val="200000"/>
              </a:lnSpc>
            </a:pPr>
            <a:r>
              <a:rPr lang="en-US" dirty="0"/>
              <a:t>Sometimes phrased as “least restrictive means”</a:t>
            </a:r>
          </a:p>
          <a:p>
            <a:pPr lvl="1">
              <a:lnSpc>
                <a:spcPct val="200000"/>
              </a:lnSpc>
            </a:pPr>
            <a:r>
              <a:rPr lang="en-US" sz="3600" dirty="0"/>
              <a:t>“a compelling governmental interest”</a:t>
            </a:r>
          </a:p>
        </p:txBody>
      </p:sp>
    </p:spTree>
    <p:extLst>
      <p:ext uri="{BB962C8B-B14F-4D97-AF65-F5344CB8AC3E}">
        <p14:creationId xmlns:p14="http://schemas.microsoft.com/office/powerpoint/2010/main" val="25035252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187113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Bingham’s Proposal</a:t>
            </a:r>
          </a:p>
        </p:txBody>
      </p:sp>
      <p:sp>
        <p:nvSpPr>
          <p:cNvPr id="3" name="Content Placeholder 2"/>
          <p:cNvSpPr>
            <a:spLocks noGrp="1"/>
          </p:cNvSpPr>
          <p:nvPr>
            <p:ph sz="quarter" idx="1"/>
          </p:nvPr>
        </p:nvSpPr>
        <p:spPr/>
        <p:txBody>
          <a:bodyPr/>
          <a:lstStyle/>
          <a:p>
            <a:pPr marL="0" indent="0">
              <a:lnSpc>
                <a:spcPct val="150000"/>
              </a:lnSpc>
              <a:buNone/>
            </a:pPr>
            <a:r>
              <a:rPr lang="en-US" dirty="0"/>
              <a:t>	The Congress shall have power to make all laws which shall be necessary and proper to secure to the </a:t>
            </a:r>
            <a:r>
              <a:rPr lang="en-US" i="1" dirty="0"/>
              <a:t>citizens</a:t>
            </a:r>
            <a:r>
              <a:rPr lang="en-US" dirty="0"/>
              <a:t> of each State all </a:t>
            </a:r>
            <a:r>
              <a:rPr lang="en-US" b="1" dirty="0"/>
              <a:t>privileges and immunities of citizens in the several States</a:t>
            </a:r>
            <a:r>
              <a:rPr lang="en-US" dirty="0"/>
              <a:t>; and to all </a:t>
            </a:r>
            <a:r>
              <a:rPr lang="en-US" i="1" dirty="0"/>
              <a:t>persons</a:t>
            </a:r>
            <a:r>
              <a:rPr lang="en-US" dirty="0"/>
              <a:t> in the several States </a:t>
            </a:r>
            <a:r>
              <a:rPr lang="en-US" b="1" dirty="0"/>
              <a:t>equal protection in the rights of life, liberty, and property</a:t>
            </a:r>
            <a:r>
              <a:rPr lang="en-US" dirty="0"/>
              <a:t>.</a:t>
            </a:r>
          </a:p>
        </p:txBody>
      </p:sp>
    </p:spTree>
    <p:extLst>
      <p:ext uri="{BB962C8B-B14F-4D97-AF65-F5344CB8AC3E}">
        <p14:creationId xmlns:p14="http://schemas.microsoft.com/office/powerpoint/2010/main" val="403025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Disparate Impact</a:t>
            </a:r>
          </a:p>
        </p:txBody>
      </p:sp>
      <p:sp>
        <p:nvSpPr>
          <p:cNvPr id="3" name="Content Placeholder 2"/>
          <p:cNvSpPr>
            <a:spLocks noGrp="1"/>
          </p:cNvSpPr>
          <p:nvPr>
            <p:ph sz="quarter" idx="1"/>
          </p:nvPr>
        </p:nvSpPr>
        <p:spPr/>
        <p:txBody>
          <a:bodyPr>
            <a:normAutofit fontScale="92500" lnSpcReduction="10000"/>
          </a:bodyPr>
          <a:lstStyle/>
          <a:p>
            <a:r>
              <a:rPr lang="en-US" i="1" dirty="0"/>
              <a:t>Washington v. Davis</a:t>
            </a:r>
            <a:r>
              <a:rPr lang="en-US" dirty="0"/>
              <a:t>, 426 U.S. 229 (1976)</a:t>
            </a:r>
          </a:p>
          <a:p>
            <a:pPr lvl="1"/>
            <a:r>
              <a:rPr lang="en-US" dirty="0"/>
              <a:t>Differential pass rates on written test for D.C. police</a:t>
            </a:r>
          </a:p>
          <a:p>
            <a:pPr lvl="1"/>
            <a:endParaRPr lang="en-US" dirty="0"/>
          </a:p>
          <a:p>
            <a:r>
              <a:rPr lang="en-US" dirty="0"/>
              <a:t>“a law, neutral on its face and serving ends otherwise within the power of government, is [</a:t>
            </a:r>
            <a:r>
              <a:rPr lang="en-US" b="1" dirty="0"/>
              <a:t>not</a:t>
            </a:r>
            <a:r>
              <a:rPr lang="en-US" dirty="0"/>
              <a:t>] invalid under the Equal Protection Clause simply because it may affect a greater proportion of one race than of another.”</a:t>
            </a:r>
          </a:p>
          <a:p>
            <a:endParaRPr lang="en-US" dirty="0"/>
          </a:p>
          <a:p>
            <a:r>
              <a:rPr lang="en-US" dirty="0"/>
              <a:t>“Disproportionate impact is not irrelevant, but . . .  Standing alone, it does </a:t>
            </a:r>
            <a:r>
              <a:rPr lang="en-US" b="1" dirty="0"/>
              <a:t>not </a:t>
            </a:r>
            <a:r>
              <a:rPr lang="en-US" dirty="0"/>
              <a:t>trigger the rule that racial classifications are to be subjected to the </a:t>
            </a:r>
            <a:r>
              <a:rPr lang="en-US" b="1" dirty="0"/>
              <a:t>strictest [judicial] scrutiny.</a:t>
            </a:r>
            <a:r>
              <a:rPr lang="en-US" dirty="0"/>
              <a:t>”</a:t>
            </a:r>
          </a:p>
        </p:txBody>
      </p:sp>
    </p:spTree>
    <p:extLst>
      <p:ext uri="{BB962C8B-B14F-4D97-AF65-F5344CB8AC3E}">
        <p14:creationId xmlns:p14="http://schemas.microsoft.com/office/powerpoint/2010/main" val="3424116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2286000"/>
          </a:xfrm>
        </p:spPr>
        <p:txBody>
          <a:bodyPr>
            <a:normAutofit/>
          </a:bodyPr>
          <a:lstStyle/>
          <a:p>
            <a:endParaRPr lang="en-US" sz="2400" b="0" dirty="0"/>
          </a:p>
          <a:p>
            <a:r>
              <a:rPr lang="en-US" sz="2400" cap="none" dirty="0"/>
              <a:t>From </a:t>
            </a:r>
            <a:r>
              <a:rPr lang="en-US" sz="2400" i="1" cap="none" dirty="0"/>
              <a:t>Bakke </a:t>
            </a:r>
            <a:r>
              <a:rPr lang="en-US" sz="2400" cap="none" dirty="0"/>
              <a:t>(1978)</a:t>
            </a:r>
          </a:p>
          <a:p>
            <a:r>
              <a:rPr lang="en-US" sz="2400" cap="none" dirty="0"/>
              <a:t>to </a:t>
            </a:r>
            <a:r>
              <a:rPr lang="en-US" sz="2400" i="1" cap="none" dirty="0"/>
              <a:t>Fisher </a:t>
            </a:r>
            <a:r>
              <a:rPr lang="en-US" sz="2400" cap="none" dirty="0"/>
              <a:t>(2016)</a:t>
            </a:r>
          </a:p>
        </p:txBody>
      </p:sp>
      <p:sp>
        <p:nvSpPr>
          <p:cNvPr id="3" name="Title 2"/>
          <p:cNvSpPr>
            <a:spLocks noGrp="1"/>
          </p:cNvSpPr>
          <p:nvPr>
            <p:ph type="title"/>
          </p:nvPr>
        </p:nvSpPr>
        <p:spPr/>
        <p:txBody>
          <a:bodyPr/>
          <a:lstStyle/>
          <a:p>
            <a:r>
              <a:rPr lang="en-US" dirty="0"/>
              <a:t>Affirmative Action and the Equal Protection Clause</a:t>
            </a:r>
          </a:p>
        </p:txBody>
      </p:sp>
    </p:spTree>
    <p:extLst>
      <p:ext uri="{BB962C8B-B14F-4D97-AF65-F5344CB8AC3E}">
        <p14:creationId xmlns:p14="http://schemas.microsoft.com/office/powerpoint/2010/main" val="41814757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Winding Road</a:t>
            </a:r>
          </a:p>
        </p:txBody>
      </p:sp>
      <p:sp>
        <p:nvSpPr>
          <p:cNvPr id="3" name="Content Placeholder 2"/>
          <p:cNvSpPr>
            <a:spLocks noGrp="1"/>
          </p:cNvSpPr>
          <p:nvPr>
            <p:ph sz="quarter" idx="1"/>
          </p:nvPr>
        </p:nvSpPr>
        <p:spPr/>
        <p:txBody>
          <a:bodyPr/>
          <a:lstStyle/>
          <a:p>
            <a:pPr>
              <a:lnSpc>
                <a:spcPts val="3500"/>
              </a:lnSpc>
            </a:pPr>
            <a:r>
              <a:rPr lang="en-US" i="1" dirty="0"/>
              <a:t>Regents v. Bakke</a:t>
            </a:r>
            <a:r>
              <a:rPr lang="en-US" dirty="0"/>
              <a:t>, 438 U.S. 265 (1978)</a:t>
            </a:r>
          </a:p>
          <a:p>
            <a:pPr lvl="1">
              <a:lnSpc>
                <a:spcPts val="3500"/>
              </a:lnSpc>
            </a:pPr>
            <a:r>
              <a:rPr lang="en-US" dirty="0"/>
              <a:t>Splintered</a:t>
            </a:r>
            <a:r>
              <a:rPr lang="en-US" i="1" dirty="0"/>
              <a:t> </a:t>
            </a:r>
            <a:r>
              <a:rPr lang="en-US" dirty="0"/>
              <a:t>Court rejects UC Davis Med School set aside</a:t>
            </a:r>
          </a:p>
          <a:p>
            <a:pPr>
              <a:lnSpc>
                <a:spcPts val="3500"/>
              </a:lnSpc>
            </a:pPr>
            <a:r>
              <a:rPr lang="en-US" i="1" dirty="0"/>
              <a:t>Richmond v. J.A. </a:t>
            </a:r>
            <a:r>
              <a:rPr lang="en-US" i="1" dirty="0" err="1"/>
              <a:t>Croson</a:t>
            </a:r>
            <a:r>
              <a:rPr lang="en-US" i="1" dirty="0"/>
              <a:t> Co.</a:t>
            </a:r>
            <a:r>
              <a:rPr lang="en-US" dirty="0"/>
              <a:t>, 488 U.S. 469 (1989)</a:t>
            </a:r>
          </a:p>
          <a:p>
            <a:pPr lvl="1">
              <a:lnSpc>
                <a:spcPts val="3500"/>
              </a:lnSpc>
            </a:pPr>
            <a:r>
              <a:rPr lang="en-US" dirty="0"/>
              <a:t>Court (5-4) invalidates municipal subcontractor set aside</a:t>
            </a:r>
          </a:p>
          <a:p>
            <a:pPr>
              <a:lnSpc>
                <a:spcPts val="3500"/>
              </a:lnSpc>
            </a:pPr>
            <a:r>
              <a:rPr lang="en-US" i="1" dirty="0"/>
              <a:t>Metro Broadcasting v. FCC, </a:t>
            </a:r>
            <a:r>
              <a:rPr lang="en-US" dirty="0"/>
              <a:t>497 U.S. 547 (1990)</a:t>
            </a:r>
          </a:p>
          <a:p>
            <a:pPr lvl="1">
              <a:lnSpc>
                <a:spcPts val="3500"/>
              </a:lnSpc>
            </a:pPr>
            <a:r>
              <a:rPr lang="en-US" dirty="0"/>
              <a:t>Court (5-4) UPHOLDS minority pref. in broadcast licensing</a:t>
            </a:r>
          </a:p>
          <a:p>
            <a:pPr>
              <a:lnSpc>
                <a:spcPts val="3500"/>
              </a:lnSpc>
            </a:pPr>
            <a:r>
              <a:rPr lang="en-US" i="1" dirty="0" err="1"/>
              <a:t>Adarand</a:t>
            </a:r>
            <a:r>
              <a:rPr lang="en-US" i="1" dirty="0"/>
              <a:t> Constructors v. Pena, </a:t>
            </a:r>
            <a:r>
              <a:rPr lang="en-US" dirty="0"/>
              <a:t>515 U.S. 200 (1995)</a:t>
            </a:r>
          </a:p>
          <a:p>
            <a:pPr lvl="1">
              <a:lnSpc>
                <a:spcPts val="3500"/>
              </a:lnSpc>
            </a:pPr>
            <a:r>
              <a:rPr lang="en-US" dirty="0"/>
              <a:t>Overrules (5-4) </a:t>
            </a:r>
            <a:r>
              <a:rPr lang="en-US" i="1" dirty="0"/>
              <a:t>Metro Broadcasting</a:t>
            </a:r>
            <a:endParaRPr lang="en-US" dirty="0"/>
          </a:p>
        </p:txBody>
      </p:sp>
    </p:spTree>
    <p:extLst>
      <p:ext uri="{BB962C8B-B14F-4D97-AF65-F5344CB8AC3E}">
        <p14:creationId xmlns:p14="http://schemas.microsoft.com/office/powerpoint/2010/main" val="22934028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STILL Winding Road</a:t>
            </a:r>
          </a:p>
        </p:txBody>
      </p:sp>
      <p:sp>
        <p:nvSpPr>
          <p:cNvPr id="3" name="Content Placeholder 2"/>
          <p:cNvSpPr>
            <a:spLocks noGrp="1"/>
          </p:cNvSpPr>
          <p:nvPr>
            <p:ph sz="quarter" idx="1"/>
          </p:nvPr>
        </p:nvSpPr>
        <p:spPr/>
        <p:txBody>
          <a:bodyPr/>
          <a:lstStyle/>
          <a:p>
            <a:r>
              <a:rPr lang="en-US" i="1" dirty="0" err="1"/>
              <a:t>Grutter</a:t>
            </a:r>
            <a:r>
              <a:rPr lang="en-US" i="1" dirty="0"/>
              <a:t> v. Bollinger</a:t>
            </a:r>
            <a:r>
              <a:rPr lang="en-US" dirty="0"/>
              <a:t>, 539 U.S. 306 (2003)</a:t>
            </a:r>
          </a:p>
          <a:p>
            <a:pPr lvl="1"/>
            <a:r>
              <a:rPr lang="en-US" dirty="0"/>
              <a:t>Upholds (5-4) MI Law School Admissions policy</a:t>
            </a:r>
          </a:p>
          <a:p>
            <a:pPr lvl="1"/>
            <a:r>
              <a:rPr lang="en-US" i="1" dirty="0"/>
              <a:t>Gratz</a:t>
            </a:r>
            <a:r>
              <a:rPr lang="en-US" dirty="0"/>
              <a:t> (same day) invalidates UM undergrad admissions</a:t>
            </a:r>
          </a:p>
          <a:p>
            <a:pPr lvl="1"/>
            <a:endParaRPr lang="en-US" dirty="0"/>
          </a:p>
          <a:p>
            <a:r>
              <a:rPr lang="en-US" i="1" dirty="0"/>
              <a:t>Parents Involved in Community Schools</a:t>
            </a:r>
            <a:r>
              <a:rPr lang="en-US" dirty="0"/>
              <a:t> (2007)</a:t>
            </a:r>
          </a:p>
          <a:p>
            <a:pPr lvl="1"/>
            <a:r>
              <a:rPr lang="en-US" dirty="0"/>
              <a:t>Invalidates (5-4) public-school use of race in pupil assignment</a:t>
            </a:r>
          </a:p>
          <a:p>
            <a:pPr lvl="1"/>
            <a:endParaRPr lang="en-US" dirty="0"/>
          </a:p>
          <a:p>
            <a:r>
              <a:rPr lang="en-US" i="1" dirty="0"/>
              <a:t>Fisher v. University of Texas</a:t>
            </a:r>
            <a:r>
              <a:rPr lang="en-US" dirty="0"/>
              <a:t>, 579 U.S. __ (2016)</a:t>
            </a:r>
          </a:p>
          <a:p>
            <a:pPr lvl="1"/>
            <a:r>
              <a:rPr lang="en-US" dirty="0"/>
              <a:t>After </a:t>
            </a:r>
            <a:r>
              <a:rPr lang="en-US" i="1" dirty="0"/>
              <a:t>Fisher I</a:t>
            </a:r>
            <a:r>
              <a:rPr lang="en-US" dirty="0"/>
              <a:t> (2013) remand, Court (4-3) upholds UT hybrid</a:t>
            </a:r>
          </a:p>
          <a:p>
            <a:endParaRPr lang="en-US" dirty="0"/>
          </a:p>
        </p:txBody>
      </p:sp>
    </p:spTree>
    <p:extLst>
      <p:ext uri="{BB962C8B-B14F-4D97-AF65-F5344CB8AC3E}">
        <p14:creationId xmlns:p14="http://schemas.microsoft.com/office/powerpoint/2010/main" val="4974595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828800"/>
          </a:xfrm>
        </p:spPr>
        <p:txBody>
          <a:bodyPr>
            <a:normAutofit/>
          </a:bodyPr>
          <a:lstStyle/>
          <a:p>
            <a:endParaRPr lang="en-US" sz="2400" cap="none" dirty="0"/>
          </a:p>
          <a:p>
            <a:r>
              <a:rPr lang="en-US" sz="2400" cap="none" dirty="0"/>
              <a:t>From </a:t>
            </a:r>
            <a:r>
              <a:rPr lang="en-US" sz="2400" i="1" cap="none" dirty="0" err="1"/>
              <a:t>Bradwell</a:t>
            </a:r>
            <a:r>
              <a:rPr lang="en-US" sz="2400" cap="none" dirty="0"/>
              <a:t> (1873)</a:t>
            </a:r>
          </a:p>
          <a:p>
            <a:r>
              <a:rPr lang="en-US" sz="2400" cap="none" dirty="0"/>
              <a:t>to VMI (1996)</a:t>
            </a:r>
          </a:p>
        </p:txBody>
      </p:sp>
      <p:sp>
        <p:nvSpPr>
          <p:cNvPr id="3" name="Title 2"/>
          <p:cNvSpPr>
            <a:spLocks noGrp="1"/>
          </p:cNvSpPr>
          <p:nvPr>
            <p:ph type="title"/>
          </p:nvPr>
        </p:nvSpPr>
        <p:spPr/>
        <p:txBody>
          <a:bodyPr/>
          <a:lstStyle/>
          <a:p>
            <a:r>
              <a:rPr lang="en-US" dirty="0"/>
              <a:t>Sex Discrimination and the Equal Protection Clause</a:t>
            </a:r>
          </a:p>
        </p:txBody>
      </p:sp>
    </p:spTree>
    <p:extLst>
      <p:ext uri="{BB962C8B-B14F-4D97-AF65-F5344CB8AC3E}">
        <p14:creationId xmlns:p14="http://schemas.microsoft.com/office/powerpoint/2010/main" val="11564647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Bradwell</a:t>
            </a:r>
            <a:r>
              <a:rPr lang="en-US" i="1" dirty="0"/>
              <a:t> v. Illinois</a:t>
            </a:r>
          </a:p>
        </p:txBody>
      </p:sp>
      <p:sp>
        <p:nvSpPr>
          <p:cNvPr id="3" name="Content Placeholder 2"/>
          <p:cNvSpPr>
            <a:spLocks noGrp="1"/>
          </p:cNvSpPr>
          <p:nvPr>
            <p:ph sz="quarter" idx="1"/>
          </p:nvPr>
        </p:nvSpPr>
        <p:spPr>
          <a:xfrm>
            <a:off x="301752" y="1527048"/>
            <a:ext cx="8503920" cy="4797552"/>
          </a:xfrm>
        </p:spPr>
        <p:txBody>
          <a:bodyPr/>
          <a:lstStyle/>
          <a:p>
            <a:r>
              <a:rPr lang="en-US" dirty="0"/>
              <a:t>83 (16 Wall.) 130 (1873)</a:t>
            </a:r>
          </a:p>
          <a:p>
            <a:endParaRPr lang="en-US" dirty="0"/>
          </a:p>
          <a:p>
            <a:r>
              <a:rPr lang="en-US" dirty="0"/>
              <a:t>Upheld denial of Myra </a:t>
            </a:r>
            <a:r>
              <a:rPr lang="en-US" dirty="0" err="1"/>
              <a:t>Bradwell’s</a:t>
            </a:r>
            <a:r>
              <a:rPr lang="en-US" dirty="0"/>
              <a:t> app. to Ill. Bar</a:t>
            </a:r>
          </a:p>
          <a:p>
            <a:endParaRPr lang="en-US" dirty="0"/>
          </a:p>
          <a:p>
            <a:r>
              <a:rPr lang="en-US" dirty="0"/>
              <a:t>Argued under the Privileges or Immunities Clause</a:t>
            </a:r>
          </a:p>
          <a:p>
            <a:pPr lvl="1"/>
            <a:r>
              <a:rPr lang="en-US" dirty="0"/>
              <a:t>rejected by 5 Justices invoking the </a:t>
            </a:r>
            <a:r>
              <a:rPr lang="en-US" i="1" dirty="0"/>
              <a:t>Slaughter-House Cases</a:t>
            </a:r>
            <a:r>
              <a:rPr lang="en-US" dirty="0"/>
              <a:t> </a:t>
            </a:r>
          </a:p>
          <a:p>
            <a:pPr lvl="2"/>
            <a:r>
              <a:rPr lang="en-US" dirty="0"/>
              <a:t>decided on the same day</a:t>
            </a:r>
          </a:p>
          <a:p>
            <a:pPr lvl="1"/>
            <a:r>
              <a:rPr lang="en-US" dirty="0"/>
              <a:t>But dissenters in </a:t>
            </a:r>
            <a:r>
              <a:rPr lang="en-US" i="1" dirty="0"/>
              <a:t>Slaughter-House Cases</a:t>
            </a:r>
            <a:r>
              <a:rPr lang="en-US" dirty="0"/>
              <a:t>?</a:t>
            </a:r>
          </a:p>
          <a:p>
            <a:pPr lvl="2"/>
            <a:r>
              <a:rPr lang="en-US" dirty="0"/>
              <a:t>Chase dissented in </a:t>
            </a:r>
            <a:r>
              <a:rPr lang="en-US" i="1" dirty="0" err="1"/>
              <a:t>Bradwell</a:t>
            </a:r>
            <a:r>
              <a:rPr lang="en-US" dirty="0"/>
              <a:t> (without opinion)</a:t>
            </a:r>
          </a:p>
          <a:p>
            <a:pPr lvl="2"/>
            <a:r>
              <a:rPr lang="en-US" dirty="0"/>
              <a:t>Justice Bradley wrote for himself and Field and Swayne</a:t>
            </a:r>
          </a:p>
        </p:txBody>
      </p:sp>
    </p:spTree>
    <p:extLst>
      <p:ext uri="{BB962C8B-B14F-4D97-AF65-F5344CB8AC3E}">
        <p14:creationId xmlns:p14="http://schemas.microsoft.com/office/powerpoint/2010/main" val="5065655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Bradley’s Concurrence</a:t>
            </a:r>
          </a:p>
        </p:txBody>
      </p:sp>
      <p:sp>
        <p:nvSpPr>
          <p:cNvPr id="3" name="Content Placeholder 2"/>
          <p:cNvSpPr>
            <a:spLocks noGrp="1"/>
          </p:cNvSpPr>
          <p:nvPr>
            <p:ph sz="quarter" idx="1"/>
          </p:nvPr>
        </p:nvSpPr>
        <p:spPr/>
        <p:txBody>
          <a:bodyPr/>
          <a:lstStyle/>
          <a:p>
            <a:pPr marL="0" indent="0">
              <a:lnSpc>
                <a:spcPct val="150000"/>
              </a:lnSpc>
              <a:buNone/>
            </a:pPr>
            <a:r>
              <a:rPr lang="en-US" dirty="0"/>
              <a:t>	“The natural and proper timidity and delicacy which belongs to the female sex evidently unfits it for many of the occupations of civil life.  The constitution of the family organization, which is founded in the divine ordinance, as well as in the nature of things, indicates the domestic sphere as that which properly belongs to the domain and functions of womanhood.”</a:t>
            </a:r>
          </a:p>
        </p:txBody>
      </p:sp>
    </p:spTree>
    <p:extLst>
      <p:ext uri="{BB962C8B-B14F-4D97-AF65-F5344CB8AC3E}">
        <p14:creationId xmlns:p14="http://schemas.microsoft.com/office/powerpoint/2010/main" val="9369755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Bradley (c0ntinued)</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2800" dirty="0"/>
              <a:t>“The paramount destiny and mission of woman are to fulfil the noble and benign offices of wife and mother.  This is the law of the Creator.”</a:t>
            </a:r>
          </a:p>
        </p:txBody>
      </p:sp>
    </p:spTree>
    <p:extLst>
      <p:ext uri="{BB962C8B-B14F-4D97-AF65-F5344CB8AC3E}">
        <p14:creationId xmlns:p14="http://schemas.microsoft.com/office/powerpoint/2010/main" val="25717269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&amp; Original Meaning of Equal Protection?</a:t>
            </a:r>
          </a:p>
        </p:txBody>
      </p:sp>
      <p:sp>
        <p:nvSpPr>
          <p:cNvPr id="3" name="Content Placeholder 2"/>
          <p:cNvSpPr>
            <a:spLocks noGrp="1"/>
          </p:cNvSpPr>
          <p:nvPr>
            <p:ph sz="quarter" idx="1"/>
          </p:nvPr>
        </p:nvSpPr>
        <p:spPr/>
        <p:txBody>
          <a:bodyPr/>
          <a:lstStyle/>
          <a:p>
            <a:endParaRPr lang="en-US" dirty="0"/>
          </a:p>
          <a:p>
            <a:r>
              <a:rPr lang="en-US" dirty="0"/>
              <a:t>Section 2 of the Fourteenth Amendment</a:t>
            </a:r>
          </a:p>
          <a:p>
            <a:endParaRPr lang="en-US" dirty="0"/>
          </a:p>
          <a:p>
            <a:endParaRPr lang="en-US" dirty="0"/>
          </a:p>
          <a:p>
            <a:r>
              <a:rPr lang="en-US" dirty="0"/>
              <a:t>Female suffragists abandoned, and some even opposed ratification of, the Fourteenth Amendment</a:t>
            </a:r>
          </a:p>
          <a:p>
            <a:endParaRPr lang="en-US" dirty="0"/>
          </a:p>
          <a:p>
            <a:r>
              <a:rPr lang="en-US" dirty="0"/>
              <a:t>Intent v. text/purpose (defined broadly)?</a:t>
            </a:r>
          </a:p>
        </p:txBody>
      </p:sp>
    </p:spTree>
    <p:extLst>
      <p:ext uri="{BB962C8B-B14F-4D97-AF65-F5344CB8AC3E}">
        <p14:creationId xmlns:p14="http://schemas.microsoft.com/office/powerpoint/2010/main" val="36397844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in the 1970s</a:t>
            </a:r>
          </a:p>
        </p:txBody>
      </p:sp>
      <p:sp>
        <p:nvSpPr>
          <p:cNvPr id="3" name="Content Placeholder 2"/>
          <p:cNvSpPr>
            <a:spLocks noGrp="1"/>
          </p:cNvSpPr>
          <p:nvPr>
            <p:ph sz="quarter" idx="1"/>
          </p:nvPr>
        </p:nvSpPr>
        <p:spPr/>
        <p:txBody>
          <a:bodyPr>
            <a:normAutofit lnSpcReduction="10000"/>
          </a:bodyPr>
          <a:lstStyle/>
          <a:p>
            <a:r>
              <a:rPr lang="en-US" i="1" dirty="0"/>
              <a:t>Reed v. Reed</a:t>
            </a:r>
            <a:r>
              <a:rPr lang="en-US" dirty="0"/>
              <a:t>, 404 U.S. 71 (1971)</a:t>
            </a:r>
          </a:p>
          <a:p>
            <a:pPr lvl="1"/>
            <a:r>
              <a:rPr lang="en-US" dirty="0"/>
              <a:t>Applied “rational basis” to Utah classification in probate</a:t>
            </a:r>
          </a:p>
          <a:p>
            <a:pPr lvl="1"/>
            <a:r>
              <a:rPr lang="en-US" dirty="0"/>
              <a:t>BUT invalidated the classification as irrational</a:t>
            </a:r>
          </a:p>
          <a:p>
            <a:pPr lvl="1"/>
            <a:endParaRPr lang="en-US" dirty="0"/>
          </a:p>
          <a:p>
            <a:r>
              <a:rPr lang="en-US" i="1" dirty="0" err="1"/>
              <a:t>Frontiero</a:t>
            </a:r>
            <a:r>
              <a:rPr lang="en-US" i="1" dirty="0"/>
              <a:t> v. Richardson</a:t>
            </a:r>
            <a:r>
              <a:rPr lang="en-US" dirty="0"/>
              <a:t>, 411 U.S. 677 (1973)</a:t>
            </a:r>
          </a:p>
          <a:p>
            <a:pPr lvl="1"/>
            <a:r>
              <a:rPr lang="en-US" dirty="0"/>
              <a:t>PLURALITY op. would have applied “strict scrutiny” to sex</a:t>
            </a:r>
          </a:p>
          <a:p>
            <a:pPr lvl="1"/>
            <a:r>
              <a:rPr lang="en-US" dirty="0"/>
              <a:t>Reasoned sex classification analogous to race classifications</a:t>
            </a:r>
          </a:p>
          <a:p>
            <a:pPr lvl="1"/>
            <a:r>
              <a:rPr lang="en-US" dirty="0"/>
              <a:t>Powell (concurring) notes Equal Rights Amendment pending</a:t>
            </a:r>
          </a:p>
          <a:p>
            <a:pPr lvl="1"/>
            <a:endParaRPr lang="en-US" dirty="0"/>
          </a:p>
          <a:p>
            <a:r>
              <a:rPr lang="en-US" i="1" dirty="0"/>
              <a:t>Craig v. Boren</a:t>
            </a:r>
            <a:r>
              <a:rPr lang="en-US" dirty="0"/>
              <a:t>, 429 U.S. 190 (1976)</a:t>
            </a:r>
          </a:p>
          <a:p>
            <a:pPr lvl="1"/>
            <a:r>
              <a:rPr lang="en-US" dirty="0"/>
              <a:t>MAJORITY op. applied INTERMEDIATE scrutiny to sex </a:t>
            </a:r>
          </a:p>
        </p:txBody>
      </p:sp>
    </p:spTree>
    <p:extLst>
      <p:ext uri="{BB962C8B-B14F-4D97-AF65-F5344CB8AC3E}">
        <p14:creationId xmlns:p14="http://schemas.microsoft.com/office/powerpoint/2010/main" val="54111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as adopted</a:t>
            </a:r>
          </a:p>
        </p:txBody>
      </p:sp>
      <p:sp>
        <p:nvSpPr>
          <p:cNvPr id="3" name="Content Placeholder 2"/>
          <p:cNvSpPr>
            <a:spLocks noGrp="1"/>
          </p:cNvSpPr>
          <p:nvPr>
            <p:ph sz="quarter" idx="1"/>
          </p:nvPr>
        </p:nvSpPr>
        <p:spPr/>
        <p:txBody>
          <a:bodyPr>
            <a:normAutofit fontScale="92500" lnSpcReduction="20000"/>
          </a:bodyPr>
          <a:lstStyle/>
          <a:p>
            <a:pPr marL="0" indent="0">
              <a:lnSpc>
                <a:spcPct val="150000"/>
              </a:lnSpc>
              <a:buNone/>
            </a:pPr>
            <a:r>
              <a:rPr lang="en-US" dirty="0"/>
              <a:t>	All persons born or naturalized in the United States and subject to the jurisdiction thereof, are citizens of the United States and of the State wherein they reside. No State shall make or enforce any law which shall abridge the </a:t>
            </a:r>
            <a:r>
              <a:rPr lang="en-US" b="1" dirty="0"/>
              <a:t>privileges or immunities of </a:t>
            </a:r>
            <a:r>
              <a:rPr lang="en-US" b="1" i="1" dirty="0"/>
              <a:t>citizens</a:t>
            </a:r>
            <a:r>
              <a:rPr lang="en-US" b="1" dirty="0"/>
              <a:t> of the United States</a:t>
            </a:r>
            <a:r>
              <a:rPr lang="en-US" dirty="0"/>
              <a:t>; nor shall any State deprive any person of life, liberty, or property, without due process of law; </a:t>
            </a:r>
            <a:r>
              <a:rPr lang="en-US" b="1" dirty="0"/>
              <a:t>nor deny to any </a:t>
            </a:r>
            <a:r>
              <a:rPr lang="en-US" b="1" i="1" dirty="0"/>
              <a:t>person</a:t>
            </a:r>
            <a:r>
              <a:rPr lang="en-US" b="1" dirty="0"/>
              <a:t> within its jurisdiction the equal protection of the laws</a:t>
            </a:r>
            <a:r>
              <a:rPr lang="en-US" dirty="0"/>
              <a:t>.</a:t>
            </a:r>
          </a:p>
        </p:txBody>
      </p:sp>
    </p:spTree>
    <p:extLst>
      <p:ext uri="{BB962C8B-B14F-4D97-AF65-F5344CB8AC3E}">
        <p14:creationId xmlns:p14="http://schemas.microsoft.com/office/powerpoint/2010/main" val="29788029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Equal Rights Amendment – the Text</a:t>
            </a:r>
          </a:p>
        </p:txBody>
      </p:sp>
      <p:sp>
        <p:nvSpPr>
          <p:cNvPr id="3" name="Content Placeholder 2"/>
          <p:cNvSpPr>
            <a:spLocks noGrp="1"/>
          </p:cNvSpPr>
          <p:nvPr>
            <p:ph idx="1"/>
          </p:nvPr>
        </p:nvSpPr>
        <p:spPr/>
        <p:txBody>
          <a:bodyPr>
            <a:normAutofit/>
          </a:bodyPr>
          <a:lstStyle/>
          <a:p>
            <a:r>
              <a:rPr lang="en-US" dirty="0"/>
              <a:t>Section 1. Equality of rights under the law shall not be denied or abridged by the United States or by any State on account of sex.</a:t>
            </a:r>
          </a:p>
          <a:p>
            <a:endParaRPr lang="en-US" dirty="0"/>
          </a:p>
          <a:p>
            <a:r>
              <a:rPr lang="en-US" dirty="0"/>
              <a:t>Section 2. The Congress shall have the power to enforce, by appropriate legislation, the provisions of this article.</a:t>
            </a:r>
          </a:p>
          <a:p>
            <a:endParaRPr lang="en-US" dirty="0"/>
          </a:p>
          <a:p>
            <a:r>
              <a:rPr lang="en-US" dirty="0"/>
              <a:t>Section 3. This amendment shall take effect two years after the date of ratification.</a:t>
            </a:r>
          </a:p>
          <a:p>
            <a:endParaRPr lang="en-US" dirty="0"/>
          </a:p>
        </p:txBody>
      </p:sp>
    </p:spTree>
    <p:extLst>
      <p:ext uri="{BB962C8B-B14F-4D97-AF65-F5344CB8AC3E}">
        <p14:creationId xmlns:p14="http://schemas.microsoft.com/office/powerpoint/2010/main" val="3006526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Frontiero</a:t>
            </a:r>
            <a:r>
              <a:rPr lang="en-US" dirty="0"/>
              <a:t> factors</a:t>
            </a:r>
            <a:endParaRPr lang="en-US" i="1" dirty="0"/>
          </a:p>
        </p:txBody>
      </p:sp>
      <p:sp>
        <p:nvSpPr>
          <p:cNvPr id="3" name="Content Placeholder 2"/>
          <p:cNvSpPr>
            <a:spLocks noGrp="1"/>
          </p:cNvSpPr>
          <p:nvPr>
            <p:ph idx="1"/>
          </p:nvPr>
        </p:nvSpPr>
        <p:spPr/>
        <p:txBody>
          <a:bodyPr>
            <a:normAutofit/>
          </a:bodyPr>
          <a:lstStyle/>
          <a:p>
            <a:r>
              <a:rPr lang="en-US" dirty="0"/>
              <a:t>Considerations leading to heightened scrutiny:</a:t>
            </a:r>
          </a:p>
          <a:p>
            <a:pPr marL="971550" lvl="1" indent="-514350">
              <a:buAutoNum type="arabicPeriod"/>
            </a:pPr>
            <a:r>
              <a:rPr lang="en-US" dirty="0"/>
              <a:t>Hostility and/or prejudice</a:t>
            </a:r>
          </a:p>
          <a:p>
            <a:pPr marL="971550" lvl="1" indent="-514350">
              <a:buAutoNum type="arabicPeriod"/>
            </a:pPr>
            <a:r>
              <a:rPr lang="en-US" dirty="0"/>
              <a:t>Involuntariness/“accident of birth”</a:t>
            </a:r>
          </a:p>
          <a:p>
            <a:pPr marL="971550" lvl="1" indent="-514350">
              <a:buAutoNum type="arabicPeriod"/>
            </a:pPr>
            <a:r>
              <a:rPr lang="en-US" dirty="0"/>
              <a:t>Immutability</a:t>
            </a:r>
          </a:p>
          <a:p>
            <a:pPr marL="971550" lvl="1" indent="-514350">
              <a:buAutoNum type="arabicPeriod"/>
            </a:pPr>
            <a:r>
              <a:rPr lang="en-US" dirty="0"/>
              <a:t>Irrelevance</a:t>
            </a:r>
          </a:p>
          <a:p>
            <a:pPr marL="971550" lvl="1" indent="-514350">
              <a:buAutoNum type="arabicPeriod"/>
            </a:pPr>
            <a:r>
              <a:rPr lang="en-US" dirty="0"/>
              <a:t>Obviousness</a:t>
            </a:r>
          </a:p>
          <a:p>
            <a:pPr marL="971550" lvl="1" indent="-514350">
              <a:buAutoNum type="arabicPeriod"/>
            </a:pPr>
            <a:r>
              <a:rPr lang="en-US" dirty="0"/>
              <a:t>Lack of access to political power</a:t>
            </a:r>
          </a:p>
          <a:p>
            <a:pPr marL="1371600" lvl="2" indent="-514350"/>
            <a:r>
              <a:rPr lang="en-US" dirty="0"/>
              <a:t>“discrete &amp; insular minority” </a:t>
            </a:r>
            <a:r>
              <a:rPr lang="en-US" i="1" dirty="0" err="1"/>
              <a:t>Carolene</a:t>
            </a:r>
            <a:r>
              <a:rPr lang="en-US" i="1" dirty="0"/>
              <a:t> Products</a:t>
            </a:r>
            <a:r>
              <a:rPr lang="en-US" dirty="0"/>
              <a:t> (1938)</a:t>
            </a:r>
          </a:p>
          <a:p>
            <a:pPr marL="971550" lvl="1" indent="-514350">
              <a:buFont typeface="+mj-lt"/>
              <a:buAutoNum type="arabicPeriod"/>
            </a:pPr>
            <a:r>
              <a:rPr lang="en-US" dirty="0"/>
              <a:t>Basis of economic competition</a:t>
            </a:r>
          </a:p>
        </p:txBody>
      </p:sp>
    </p:spTree>
    <p:extLst>
      <p:ext uri="{BB962C8B-B14F-4D97-AF65-F5344CB8AC3E}">
        <p14:creationId xmlns:p14="http://schemas.microsoft.com/office/powerpoint/2010/main" val="4335780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Intermediate Scrutiny</a:t>
            </a:r>
          </a:p>
        </p:txBody>
      </p:sp>
      <p:sp>
        <p:nvSpPr>
          <p:cNvPr id="3" name="Content Placeholder 2"/>
          <p:cNvSpPr>
            <a:spLocks noGrp="1"/>
          </p:cNvSpPr>
          <p:nvPr>
            <p:ph idx="1"/>
          </p:nvPr>
        </p:nvSpPr>
        <p:spPr/>
        <p:txBody>
          <a:bodyPr/>
          <a:lstStyle/>
          <a:p>
            <a:endParaRPr lang="en-US" dirty="0"/>
          </a:p>
          <a:p>
            <a:r>
              <a:rPr lang="en-US" dirty="0"/>
              <a:t>Classification must “</a:t>
            </a:r>
            <a:r>
              <a:rPr lang="en-US" b="1" dirty="0"/>
              <a:t>substantially related to</a:t>
            </a:r>
            <a:r>
              <a:rPr lang="en-US" dirty="0"/>
              <a:t>”</a:t>
            </a:r>
          </a:p>
          <a:p>
            <a:endParaRPr lang="en-US" dirty="0"/>
          </a:p>
          <a:p>
            <a:pPr marL="0" indent="0">
              <a:buNone/>
            </a:pPr>
            <a:r>
              <a:rPr lang="en-US" dirty="0"/>
              <a:t>	the achievement of </a:t>
            </a:r>
          </a:p>
          <a:p>
            <a:endParaRPr lang="en-US" dirty="0"/>
          </a:p>
          <a:p>
            <a:r>
              <a:rPr lang="en-US" dirty="0"/>
              <a:t> “</a:t>
            </a:r>
            <a:r>
              <a:rPr lang="en-US" b="1" dirty="0"/>
              <a:t>important governmental objectives</a:t>
            </a:r>
            <a:r>
              <a:rPr lang="en-US" dirty="0"/>
              <a:t>”</a:t>
            </a:r>
          </a:p>
        </p:txBody>
      </p:sp>
    </p:spTree>
    <p:extLst>
      <p:ext uri="{BB962C8B-B14F-4D97-AF65-F5344CB8AC3E}">
        <p14:creationId xmlns:p14="http://schemas.microsoft.com/office/powerpoint/2010/main" val="42601223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Intermediate Review</a:t>
            </a:r>
          </a:p>
        </p:txBody>
      </p:sp>
      <p:sp>
        <p:nvSpPr>
          <p:cNvPr id="6" name="Content Placeholder 5"/>
          <p:cNvSpPr>
            <a:spLocks noGrp="1"/>
          </p:cNvSpPr>
          <p:nvPr>
            <p:ph sz="quarter" idx="4"/>
          </p:nvPr>
        </p:nvSpPr>
        <p:spPr/>
        <p:txBody>
          <a:bodyPr>
            <a:normAutofit fontScale="92500"/>
          </a:bodyPr>
          <a:lstStyle/>
          <a:p>
            <a:r>
              <a:rPr lang="en-US" dirty="0"/>
              <a:t>Objective = “important”</a:t>
            </a:r>
          </a:p>
          <a:p>
            <a:pPr lvl="1"/>
            <a:r>
              <a:rPr lang="en-US" dirty="0"/>
              <a:t>Less than compelling, but …</a:t>
            </a:r>
          </a:p>
          <a:p>
            <a:r>
              <a:rPr lang="en-US" dirty="0"/>
              <a:t>End/means fit =</a:t>
            </a:r>
          </a:p>
          <a:p>
            <a:pPr lvl="1"/>
            <a:r>
              <a:rPr lang="en-US" dirty="0"/>
              <a:t>“</a:t>
            </a:r>
            <a:r>
              <a:rPr lang="en-US" dirty="0" err="1"/>
              <a:t>substantialy</a:t>
            </a:r>
            <a:r>
              <a:rPr lang="en-US" dirty="0"/>
              <a:t> related to”</a:t>
            </a:r>
          </a:p>
          <a:p>
            <a:pPr lvl="2"/>
            <a:r>
              <a:rPr lang="en-US" dirty="0"/>
              <a:t>More than “rationally related”</a:t>
            </a:r>
          </a:p>
          <a:p>
            <a:pPr lvl="2"/>
            <a:r>
              <a:rPr lang="en-US" dirty="0"/>
              <a:t>BUT need not be “narrowly tailored”</a:t>
            </a:r>
          </a:p>
          <a:p>
            <a:r>
              <a:rPr lang="en-US" dirty="0"/>
              <a:t>Presumption in favor of constitutionality???</a:t>
            </a:r>
          </a:p>
        </p:txBody>
      </p:sp>
    </p:spTree>
    <p:extLst>
      <p:ext uri="{BB962C8B-B14F-4D97-AF65-F5344CB8AC3E}">
        <p14:creationId xmlns:p14="http://schemas.microsoft.com/office/powerpoint/2010/main" val="8706726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Sex Classifications After </a:t>
            </a:r>
            <a:r>
              <a:rPr lang="en-US" i="1" u="sng" dirty="0"/>
              <a:t>US v. Virginia</a:t>
            </a:r>
            <a:r>
              <a:rPr lang="en-US" u="sng" dirty="0"/>
              <a:t> (1996)</a:t>
            </a:r>
          </a:p>
        </p:txBody>
      </p:sp>
      <p:sp>
        <p:nvSpPr>
          <p:cNvPr id="3" name="Content Placeholder 2"/>
          <p:cNvSpPr>
            <a:spLocks noGrp="1"/>
          </p:cNvSpPr>
          <p:nvPr>
            <p:ph idx="1"/>
          </p:nvPr>
        </p:nvSpPr>
        <p:spPr/>
        <p:txBody>
          <a:bodyPr>
            <a:normAutofit fontScale="92500"/>
          </a:bodyPr>
          <a:lstStyle/>
          <a:p>
            <a:r>
              <a:rPr lang="en-US" dirty="0"/>
              <a:t>State entirely bears burden of proof;</a:t>
            </a:r>
          </a:p>
          <a:p>
            <a:endParaRPr lang="en-US" dirty="0"/>
          </a:p>
          <a:p>
            <a:r>
              <a:rPr lang="en-US" dirty="0"/>
              <a:t>AT LEAST intermediate scrutiny;</a:t>
            </a:r>
          </a:p>
          <a:p>
            <a:endParaRPr lang="en-US" dirty="0"/>
          </a:p>
          <a:p>
            <a:r>
              <a:rPr lang="en-US" dirty="0"/>
              <a:t>“exceedingly persuasive justification”;</a:t>
            </a:r>
          </a:p>
          <a:p>
            <a:endParaRPr lang="en-US" dirty="0"/>
          </a:p>
          <a:p>
            <a:r>
              <a:rPr lang="en-US" dirty="0"/>
              <a:t>ACTUAL purpose;</a:t>
            </a:r>
          </a:p>
          <a:p>
            <a:endParaRPr lang="en-US" dirty="0"/>
          </a:p>
          <a:p>
            <a:r>
              <a:rPr lang="en-US" dirty="0"/>
              <a:t>Must NOT rely on “overbroad generalizations about different talents, capacities, or preferences of either sex.”</a:t>
            </a:r>
          </a:p>
          <a:p>
            <a:endParaRPr lang="en-US" dirty="0"/>
          </a:p>
        </p:txBody>
      </p:sp>
    </p:spTree>
    <p:extLst>
      <p:ext uri="{BB962C8B-B14F-4D97-AF65-F5344CB8AC3E}">
        <p14:creationId xmlns:p14="http://schemas.microsoft.com/office/powerpoint/2010/main" val="35559446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971800"/>
            <a:ext cx="6480174" cy="2667000"/>
          </a:xfrm>
        </p:spPr>
        <p:txBody>
          <a:bodyPr/>
          <a:lstStyle/>
          <a:p>
            <a:endParaRPr lang="en-US" dirty="0"/>
          </a:p>
          <a:p>
            <a:endParaRPr lang="en-US" dirty="0"/>
          </a:p>
          <a:p>
            <a:endParaRPr lang="en-US" dirty="0"/>
          </a:p>
          <a:p>
            <a:r>
              <a:rPr lang="en-US" sz="2400" cap="none" dirty="0"/>
              <a:t>From </a:t>
            </a:r>
            <a:r>
              <a:rPr lang="en-US" sz="2400" i="1" cap="none" dirty="0"/>
              <a:t>Baker</a:t>
            </a:r>
            <a:r>
              <a:rPr lang="en-US" sz="2400" cap="none" dirty="0"/>
              <a:t> (1972)</a:t>
            </a:r>
          </a:p>
          <a:p>
            <a:r>
              <a:rPr lang="en-US" sz="2400" cap="none" dirty="0"/>
              <a:t>to </a:t>
            </a:r>
            <a:r>
              <a:rPr lang="en-US" sz="2400" i="1" cap="none" dirty="0"/>
              <a:t>Obergefell </a:t>
            </a:r>
            <a:r>
              <a:rPr lang="en-US" sz="2400" cap="none" dirty="0"/>
              <a:t>(2015)</a:t>
            </a:r>
          </a:p>
        </p:txBody>
      </p:sp>
      <p:sp>
        <p:nvSpPr>
          <p:cNvPr id="3" name="Title 2"/>
          <p:cNvSpPr>
            <a:spLocks noGrp="1"/>
          </p:cNvSpPr>
          <p:nvPr>
            <p:ph type="title"/>
          </p:nvPr>
        </p:nvSpPr>
        <p:spPr/>
        <p:txBody>
          <a:bodyPr/>
          <a:lstStyle/>
          <a:p>
            <a:r>
              <a:rPr lang="en-US" dirty="0"/>
              <a:t>Sexual Orientation and the Equal Protection Clause</a:t>
            </a:r>
          </a:p>
        </p:txBody>
      </p:sp>
    </p:spTree>
    <p:extLst>
      <p:ext uri="{BB962C8B-B14F-4D97-AF65-F5344CB8AC3E}">
        <p14:creationId xmlns:p14="http://schemas.microsoft.com/office/powerpoint/2010/main" val="15955844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The Nadir</a:t>
            </a:r>
          </a:p>
        </p:txBody>
      </p:sp>
      <p:sp>
        <p:nvSpPr>
          <p:cNvPr id="3" name="Content Placeholder 2"/>
          <p:cNvSpPr>
            <a:spLocks noGrp="1"/>
          </p:cNvSpPr>
          <p:nvPr>
            <p:ph sz="quarter" idx="1"/>
          </p:nvPr>
        </p:nvSpPr>
        <p:spPr/>
        <p:txBody>
          <a:bodyPr/>
          <a:lstStyle/>
          <a:p>
            <a:endParaRPr lang="en-US" i="1" dirty="0"/>
          </a:p>
          <a:p>
            <a:r>
              <a:rPr lang="en-US" i="1" dirty="0"/>
              <a:t>Baker v. Nelson</a:t>
            </a:r>
            <a:r>
              <a:rPr lang="en-US" dirty="0"/>
              <a:t>, 409 U.S. 810 (1972)</a:t>
            </a:r>
          </a:p>
          <a:p>
            <a:pPr lvl="1"/>
            <a:r>
              <a:rPr lang="en-US" dirty="0"/>
              <a:t>summary decision holding exclusion of same-sex couples from marriage did not present a substantial federal question</a:t>
            </a:r>
          </a:p>
          <a:p>
            <a:endParaRPr lang="en-US" i="1" dirty="0"/>
          </a:p>
          <a:p>
            <a:r>
              <a:rPr lang="en-US" i="1" dirty="0"/>
              <a:t>Bowers v. Hardwick</a:t>
            </a:r>
            <a:r>
              <a:rPr lang="en-US" dirty="0"/>
              <a:t>, 478 U.S. 186 (1986)</a:t>
            </a:r>
          </a:p>
          <a:p>
            <a:pPr lvl="1"/>
            <a:r>
              <a:rPr lang="en-US" dirty="0"/>
              <a:t>rejecting constitutional challenge to GA sodomy prohibition as applied to same-sex couple</a:t>
            </a:r>
          </a:p>
          <a:p>
            <a:pPr lvl="1"/>
            <a:endParaRPr lang="en-US" dirty="0"/>
          </a:p>
        </p:txBody>
      </p:sp>
    </p:spTree>
    <p:extLst>
      <p:ext uri="{BB962C8B-B14F-4D97-AF65-F5344CB8AC3E}">
        <p14:creationId xmlns:p14="http://schemas.microsoft.com/office/powerpoint/2010/main" val="2814526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 Reconsidered</a:t>
            </a:r>
          </a:p>
        </p:txBody>
      </p:sp>
      <p:sp>
        <p:nvSpPr>
          <p:cNvPr id="3" name="Content Placeholder 2"/>
          <p:cNvSpPr>
            <a:spLocks noGrp="1"/>
          </p:cNvSpPr>
          <p:nvPr>
            <p:ph sz="quarter" idx="1"/>
          </p:nvPr>
        </p:nvSpPr>
        <p:spPr>
          <a:xfrm>
            <a:off x="301752" y="1527048"/>
            <a:ext cx="8503920" cy="4721352"/>
          </a:xfrm>
        </p:spPr>
        <p:txBody>
          <a:bodyPr/>
          <a:lstStyle/>
          <a:p>
            <a:r>
              <a:rPr lang="en-US" i="1" dirty="0" err="1"/>
              <a:t>Romer</a:t>
            </a:r>
            <a:r>
              <a:rPr lang="en-US" i="1" dirty="0"/>
              <a:t> v. Evans</a:t>
            </a:r>
            <a:r>
              <a:rPr lang="en-US" dirty="0"/>
              <a:t>, 517 U.S. 620 (1996)</a:t>
            </a:r>
          </a:p>
          <a:p>
            <a:pPr lvl="1"/>
            <a:r>
              <a:rPr lang="en-US" dirty="0"/>
              <a:t>Invalidating CO Amendment 2 (no mention of </a:t>
            </a:r>
            <a:r>
              <a:rPr lang="en-US" i="1" dirty="0"/>
              <a:t>Bowers</a:t>
            </a:r>
            <a:r>
              <a:rPr lang="en-US" dirty="0"/>
              <a:t>)</a:t>
            </a:r>
          </a:p>
          <a:p>
            <a:pPr lvl="1"/>
            <a:r>
              <a:rPr lang="en-US" dirty="0"/>
              <a:t>Amendment 2 deemed “inexplicable by anything but animus”</a:t>
            </a:r>
          </a:p>
          <a:p>
            <a:r>
              <a:rPr lang="en-US" i="1" dirty="0"/>
              <a:t>Lawrence v. Texas</a:t>
            </a:r>
            <a:r>
              <a:rPr lang="en-US" dirty="0"/>
              <a:t>, 539 U.S. 558 (2003)</a:t>
            </a:r>
          </a:p>
          <a:p>
            <a:pPr lvl="1"/>
            <a:r>
              <a:rPr lang="en-US" dirty="0"/>
              <a:t>Invalidating TX ban on same-sex sodomy, overruling </a:t>
            </a:r>
            <a:r>
              <a:rPr lang="en-US" i="1" dirty="0"/>
              <a:t>Bowers</a:t>
            </a:r>
          </a:p>
          <a:p>
            <a:pPr lvl="1"/>
            <a:r>
              <a:rPr lang="en-US" dirty="0"/>
              <a:t>Due Process; O’Connor, concurring, invokes Equal Protection</a:t>
            </a:r>
          </a:p>
          <a:p>
            <a:r>
              <a:rPr lang="en-US" i="1" dirty="0"/>
              <a:t>United States v. Windsor</a:t>
            </a:r>
            <a:r>
              <a:rPr lang="en-US" dirty="0"/>
              <a:t>, 133 </a:t>
            </a:r>
            <a:r>
              <a:rPr lang="en-US" dirty="0" err="1"/>
              <a:t>S.Ct</a:t>
            </a:r>
            <a:r>
              <a:rPr lang="en-US" dirty="0"/>
              <a:t>. 2675 (2013)</a:t>
            </a:r>
          </a:p>
          <a:p>
            <a:pPr lvl="1"/>
            <a:r>
              <a:rPr lang="en-US" dirty="0"/>
              <a:t>DOMA § 3 violates “equal protection” component of 5</a:t>
            </a:r>
            <a:r>
              <a:rPr lang="en-US" baseline="30000" dirty="0"/>
              <a:t>th</a:t>
            </a:r>
            <a:r>
              <a:rPr lang="en-US" dirty="0"/>
              <a:t> A.</a:t>
            </a:r>
          </a:p>
          <a:p>
            <a:r>
              <a:rPr lang="en-US" i="1" dirty="0"/>
              <a:t>Obergefell v. Hodges</a:t>
            </a:r>
            <a:r>
              <a:rPr lang="en-US" dirty="0"/>
              <a:t>, 135 </a:t>
            </a:r>
            <a:r>
              <a:rPr lang="en-US" dirty="0" err="1"/>
              <a:t>S.Ct</a:t>
            </a:r>
            <a:r>
              <a:rPr lang="en-US" dirty="0"/>
              <a:t>. 2584 (2015)</a:t>
            </a:r>
          </a:p>
          <a:p>
            <a:pPr lvl="1"/>
            <a:r>
              <a:rPr lang="en-US" dirty="0"/>
              <a:t>Same-sex marriage </a:t>
            </a:r>
          </a:p>
        </p:txBody>
      </p:sp>
    </p:spTree>
    <p:extLst>
      <p:ext uri="{BB962C8B-B14F-4D97-AF65-F5344CB8AC3E}">
        <p14:creationId xmlns:p14="http://schemas.microsoft.com/office/powerpoint/2010/main" val="22705160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352800"/>
            <a:ext cx="6480174" cy="1981200"/>
          </a:xfrm>
        </p:spPr>
        <p:txBody>
          <a:bodyPr>
            <a:normAutofit/>
          </a:bodyPr>
          <a:lstStyle/>
          <a:p>
            <a:endParaRPr lang="en-US" sz="2400" dirty="0"/>
          </a:p>
          <a:p>
            <a:r>
              <a:rPr lang="en-US" sz="2400" cap="none" dirty="0"/>
              <a:t>Everything Else</a:t>
            </a:r>
          </a:p>
        </p:txBody>
      </p:sp>
      <p:sp>
        <p:nvSpPr>
          <p:cNvPr id="3" name="Title 2"/>
          <p:cNvSpPr>
            <a:spLocks noGrp="1"/>
          </p:cNvSpPr>
          <p:nvPr>
            <p:ph type="title"/>
          </p:nvPr>
        </p:nvSpPr>
        <p:spPr/>
        <p:txBody>
          <a:bodyPr/>
          <a:lstStyle/>
          <a:p>
            <a:r>
              <a:rPr lang="en-US" dirty="0"/>
              <a:t>“Rational Basis” Review Under the Equal Protection Clause</a:t>
            </a:r>
          </a:p>
        </p:txBody>
      </p:sp>
    </p:spTree>
    <p:extLst>
      <p:ext uri="{BB962C8B-B14F-4D97-AF65-F5344CB8AC3E}">
        <p14:creationId xmlns:p14="http://schemas.microsoft.com/office/powerpoint/2010/main" val="23345005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150000"/>
              </a:lnSpc>
            </a:pPr>
            <a:r>
              <a:rPr lang="en-US" dirty="0"/>
              <a:t>Default level of scrutiny applicable to all classifications challenged under the EPC</a:t>
            </a:r>
          </a:p>
          <a:p>
            <a:pPr>
              <a:lnSpc>
                <a:spcPct val="150000"/>
              </a:lnSpc>
            </a:pPr>
            <a:r>
              <a:rPr lang="en-US" dirty="0"/>
              <a:t>Highly deferential</a:t>
            </a:r>
          </a:p>
          <a:p>
            <a:pPr lvl="1">
              <a:lnSpc>
                <a:spcPct val="150000"/>
              </a:lnSpc>
            </a:pPr>
            <a:r>
              <a:rPr lang="en-US" dirty="0"/>
              <a:t>No burden on gov’t; </a:t>
            </a:r>
          </a:p>
          <a:p>
            <a:pPr lvl="1">
              <a:lnSpc>
                <a:spcPct val="150000"/>
              </a:lnSpc>
            </a:pPr>
            <a:r>
              <a:rPr lang="en-US" dirty="0"/>
              <a:t>Exhaustive burden on challenger</a:t>
            </a:r>
          </a:p>
          <a:p>
            <a:pPr lvl="1">
              <a:lnSpc>
                <a:spcPct val="150000"/>
              </a:lnSpc>
            </a:pPr>
            <a:r>
              <a:rPr lang="en-US" dirty="0"/>
              <a:t>No evidentiary requirement</a:t>
            </a:r>
          </a:p>
          <a:p>
            <a:pPr>
              <a:lnSpc>
                <a:spcPct val="150000"/>
              </a:lnSpc>
            </a:pPr>
            <a:r>
              <a:rPr lang="en-US" i="1" dirty="0"/>
              <a:t>But see </a:t>
            </a:r>
            <a:r>
              <a:rPr lang="en-US" dirty="0"/>
              <a:t>“rational basis with a bite”</a:t>
            </a:r>
          </a:p>
        </p:txBody>
      </p:sp>
    </p:spTree>
    <p:extLst>
      <p:ext uri="{BB962C8B-B14F-4D97-AF65-F5344CB8AC3E}">
        <p14:creationId xmlns:p14="http://schemas.microsoft.com/office/powerpoint/2010/main" val="116230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as adopted</a:t>
            </a:r>
          </a:p>
        </p:txBody>
      </p:sp>
      <p:sp>
        <p:nvSpPr>
          <p:cNvPr id="3" name="Content Placeholder 2"/>
          <p:cNvSpPr>
            <a:spLocks noGrp="1"/>
          </p:cNvSpPr>
          <p:nvPr>
            <p:ph sz="quarter" idx="1"/>
          </p:nvPr>
        </p:nvSpPr>
        <p:spPr/>
        <p:txBody>
          <a:bodyPr/>
          <a:lstStyle/>
          <a:p>
            <a:pPr marL="0" indent="0">
              <a:lnSpc>
                <a:spcPct val="300000"/>
              </a:lnSpc>
              <a:buNone/>
            </a:pPr>
            <a:r>
              <a:rPr lang="en-US" dirty="0"/>
              <a:t>	</a:t>
            </a:r>
            <a:r>
              <a:rPr lang="en-US" sz="3200" dirty="0"/>
              <a:t>The Congress shall have power to enforce, by appropriate legislation, the provisions of this article.</a:t>
            </a:r>
          </a:p>
        </p:txBody>
      </p:sp>
    </p:spTree>
    <p:extLst>
      <p:ext uri="{BB962C8B-B14F-4D97-AF65-F5344CB8AC3E}">
        <p14:creationId xmlns:p14="http://schemas.microsoft.com/office/powerpoint/2010/main" val="16228172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Rational-basis Review</a:t>
            </a:r>
          </a:p>
        </p:txBody>
      </p:sp>
      <p:sp>
        <p:nvSpPr>
          <p:cNvPr id="3" name="Content Placeholder 2"/>
          <p:cNvSpPr>
            <a:spLocks noGrp="1"/>
          </p:cNvSpPr>
          <p:nvPr>
            <p:ph idx="1"/>
          </p:nvPr>
        </p:nvSpPr>
        <p:spPr/>
        <p:txBody>
          <a:bodyPr>
            <a:normAutofit/>
          </a:bodyPr>
          <a:lstStyle/>
          <a:p>
            <a:pPr>
              <a:lnSpc>
                <a:spcPct val="200000"/>
              </a:lnSpc>
            </a:pPr>
            <a:r>
              <a:rPr lang="en-US" sz="3600" dirty="0"/>
              <a:t>Challenged classification must be</a:t>
            </a:r>
          </a:p>
          <a:p>
            <a:pPr lvl="1">
              <a:lnSpc>
                <a:spcPct val="200000"/>
              </a:lnSpc>
            </a:pPr>
            <a:r>
              <a:rPr lang="en-US" sz="3600" dirty="0"/>
              <a:t>“Rationally related to”</a:t>
            </a:r>
          </a:p>
          <a:p>
            <a:pPr lvl="1">
              <a:lnSpc>
                <a:spcPct val="200000"/>
              </a:lnSpc>
            </a:pPr>
            <a:r>
              <a:rPr lang="en-US" sz="3600" dirty="0"/>
              <a:t>“a legitimate governmental interest”</a:t>
            </a:r>
          </a:p>
        </p:txBody>
      </p:sp>
    </p:spTree>
    <p:extLst>
      <p:ext uri="{BB962C8B-B14F-4D97-AF65-F5344CB8AC3E}">
        <p14:creationId xmlns:p14="http://schemas.microsoft.com/office/powerpoint/2010/main" val="38960328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Comparing Two Tiers</a:t>
            </a:r>
          </a:p>
        </p:txBody>
      </p:sp>
      <p:sp>
        <p:nvSpPr>
          <p:cNvPr id="3" name="Text Placeholder 2"/>
          <p:cNvSpPr>
            <a:spLocks noGrp="1"/>
          </p:cNvSpPr>
          <p:nvPr>
            <p:ph type="body" idx="1"/>
          </p:nvPr>
        </p:nvSpPr>
        <p:spPr/>
        <p:txBody>
          <a:bodyPr/>
          <a:lstStyle/>
          <a:p>
            <a:pPr algn="ctr"/>
            <a:r>
              <a:rPr lang="en-US" u="sng" dirty="0"/>
              <a:t>Strict Scrutiny</a:t>
            </a:r>
          </a:p>
        </p:txBody>
      </p:sp>
      <p:sp>
        <p:nvSpPr>
          <p:cNvPr id="4" name="Content Placeholder 3"/>
          <p:cNvSpPr>
            <a:spLocks noGrp="1"/>
          </p:cNvSpPr>
          <p:nvPr>
            <p:ph sz="half" idx="2"/>
          </p:nvPr>
        </p:nvSpPr>
        <p:spPr>
          <a:xfrm>
            <a:off x="301752" y="2471383"/>
            <a:ext cx="4194048" cy="3818404"/>
          </a:xfrm>
        </p:spPr>
        <p:txBody>
          <a:bodyPr>
            <a:normAutofit fontScale="92500"/>
          </a:bodyPr>
          <a:lstStyle/>
          <a:p>
            <a:r>
              <a:rPr lang="en-US" dirty="0"/>
              <a:t>Objective = “compelling”</a:t>
            </a:r>
          </a:p>
          <a:p>
            <a:pPr lvl="1"/>
            <a:r>
              <a:rPr lang="en-US" dirty="0"/>
              <a:t>national security, remedy past discrimination, educational diversity (</a:t>
            </a:r>
            <a:r>
              <a:rPr lang="en-US" i="1" dirty="0" err="1"/>
              <a:t>Grutter</a:t>
            </a:r>
            <a:r>
              <a:rPr lang="en-US" i="1" dirty="0"/>
              <a:t> </a:t>
            </a:r>
            <a:r>
              <a:rPr lang="en-US" dirty="0"/>
              <a:t>&amp; </a:t>
            </a:r>
            <a:r>
              <a:rPr lang="en-US" i="1" dirty="0"/>
              <a:t>PICS</a:t>
            </a:r>
            <a:r>
              <a:rPr lang="en-US" dirty="0"/>
              <a:t>)</a:t>
            </a:r>
          </a:p>
          <a:p>
            <a:r>
              <a:rPr lang="en-US" dirty="0"/>
              <a:t>End/means fit =</a:t>
            </a:r>
          </a:p>
          <a:p>
            <a:pPr lvl="1"/>
            <a:r>
              <a:rPr lang="en-US" dirty="0"/>
              <a:t>“narrowly tailored to”</a:t>
            </a:r>
          </a:p>
          <a:p>
            <a:r>
              <a:rPr lang="en-US" dirty="0"/>
              <a:t>Presumption AGAINST constitutionality</a:t>
            </a:r>
          </a:p>
          <a:p>
            <a:pPr lvl="1"/>
            <a:r>
              <a:rPr lang="en-US" dirty="0"/>
              <a:t>Burden of production and proof on gov’t</a:t>
            </a:r>
          </a:p>
        </p:txBody>
      </p:sp>
      <p:sp>
        <p:nvSpPr>
          <p:cNvPr id="5" name="Text Placeholder 4"/>
          <p:cNvSpPr>
            <a:spLocks noGrp="1"/>
          </p:cNvSpPr>
          <p:nvPr>
            <p:ph type="body" sz="quarter" idx="3"/>
          </p:nvPr>
        </p:nvSpPr>
        <p:spPr/>
        <p:txBody>
          <a:bodyPr/>
          <a:lstStyle/>
          <a:p>
            <a:pPr algn="ctr"/>
            <a:r>
              <a:rPr lang="en-US" u="sng" dirty="0"/>
              <a:t>Rational-basis Review</a:t>
            </a:r>
          </a:p>
        </p:txBody>
      </p:sp>
      <p:sp>
        <p:nvSpPr>
          <p:cNvPr id="6" name="Content Placeholder 5"/>
          <p:cNvSpPr>
            <a:spLocks noGrp="1"/>
          </p:cNvSpPr>
          <p:nvPr>
            <p:ph sz="quarter" idx="4"/>
          </p:nvPr>
        </p:nvSpPr>
        <p:spPr/>
        <p:txBody>
          <a:bodyPr>
            <a:normAutofit fontScale="85000" lnSpcReduction="10000"/>
          </a:bodyPr>
          <a:lstStyle/>
          <a:p>
            <a:r>
              <a:rPr lang="en-US" dirty="0"/>
              <a:t>Objective = “legitimate”</a:t>
            </a:r>
          </a:p>
          <a:p>
            <a:pPr lvl="1"/>
            <a:r>
              <a:rPr lang="en-US" dirty="0"/>
              <a:t>anything NOT forbidden, such as bare desire to harm unpopular group</a:t>
            </a:r>
          </a:p>
          <a:p>
            <a:r>
              <a:rPr lang="en-US" dirty="0"/>
              <a:t>End/means fit =</a:t>
            </a:r>
          </a:p>
          <a:p>
            <a:pPr lvl="1"/>
            <a:r>
              <a:rPr lang="en-US" dirty="0"/>
              <a:t>“rationally related to”</a:t>
            </a:r>
          </a:p>
          <a:p>
            <a:pPr lvl="2"/>
            <a:r>
              <a:rPr lang="en-US" dirty="0"/>
              <a:t>Not absurd/non-sequitur</a:t>
            </a:r>
          </a:p>
          <a:p>
            <a:pPr lvl="2"/>
            <a:r>
              <a:rPr lang="en-US" dirty="0"/>
              <a:t>BUT rational basis with a bite</a:t>
            </a:r>
          </a:p>
          <a:p>
            <a:r>
              <a:rPr lang="en-US" dirty="0"/>
              <a:t>STRONG Presumption in favor of constitutionality</a:t>
            </a:r>
          </a:p>
          <a:p>
            <a:pPr lvl="1"/>
            <a:r>
              <a:rPr lang="en-US" dirty="0"/>
              <a:t>Burden entirely on challenger</a:t>
            </a:r>
          </a:p>
        </p:txBody>
      </p:sp>
    </p:spTree>
    <p:extLst>
      <p:ext uri="{BB962C8B-B14F-4D97-AF65-F5344CB8AC3E}">
        <p14:creationId xmlns:p14="http://schemas.microsoft.com/office/powerpoint/2010/main" val="32778596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124200"/>
            <a:ext cx="6480174" cy="1905000"/>
          </a:xfrm>
        </p:spPr>
        <p:txBody>
          <a:bodyPr>
            <a:normAutofit/>
          </a:bodyPr>
          <a:lstStyle/>
          <a:p>
            <a:endParaRPr lang="en-US" sz="2400" cap="none" dirty="0"/>
          </a:p>
          <a:p>
            <a:r>
              <a:rPr lang="en-US" sz="2400" cap="none" dirty="0"/>
              <a:t>The Next Civil Rights Frontier?</a:t>
            </a:r>
          </a:p>
        </p:txBody>
      </p:sp>
      <p:sp>
        <p:nvSpPr>
          <p:cNvPr id="3" name="Title 2"/>
          <p:cNvSpPr>
            <a:spLocks noGrp="1"/>
          </p:cNvSpPr>
          <p:nvPr>
            <p:ph type="title"/>
          </p:nvPr>
        </p:nvSpPr>
        <p:spPr/>
        <p:txBody>
          <a:bodyPr/>
          <a:lstStyle/>
          <a:p>
            <a:r>
              <a:rPr lang="en-US" dirty="0"/>
              <a:t>Whither the Equal Protection Clause?</a:t>
            </a:r>
          </a:p>
        </p:txBody>
      </p:sp>
    </p:spTree>
    <p:extLst>
      <p:ext uri="{BB962C8B-B14F-4D97-AF65-F5344CB8AC3E}">
        <p14:creationId xmlns:p14="http://schemas.microsoft.com/office/powerpoint/2010/main" val="30316673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429000"/>
            <a:ext cx="6400800" cy="1143000"/>
          </a:xfrm>
        </p:spPr>
        <p:txBody>
          <a:bodyPr>
            <a:normAutofit/>
          </a:bodyPr>
          <a:lstStyle/>
          <a:p>
            <a:r>
              <a:rPr lang="en-US" sz="2400" dirty="0"/>
              <a:t>COMMENTS?</a:t>
            </a:r>
          </a:p>
        </p:txBody>
      </p:sp>
      <p:sp>
        <p:nvSpPr>
          <p:cNvPr id="3" name="Title 2"/>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4381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Bingham’s First Draft	</a:t>
            </a:r>
          </a:p>
        </p:txBody>
      </p:sp>
      <p:sp>
        <p:nvSpPr>
          <p:cNvPr id="3" name="Text Placeholder 2"/>
          <p:cNvSpPr>
            <a:spLocks noGrp="1"/>
          </p:cNvSpPr>
          <p:nvPr>
            <p:ph type="body" sz="half" idx="3"/>
          </p:nvPr>
        </p:nvSpPr>
        <p:spPr/>
        <p:txBody>
          <a:bodyPr/>
          <a:lstStyle/>
          <a:p>
            <a:r>
              <a:rPr lang="en-US" dirty="0"/>
              <a:t>The Final Product</a:t>
            </a:r>
          </a:p>
        </p:txBody>
      </p:sp>
      <p:sp>
        <p:nvSpPr>
          <p:cNvPr id="4" name="Content Placeholder 3"/>
          <p:cNvSpPr>
            <a:spLocks noGrp="1"/>
          </p:cNvSpPr>
          <p:nvPr>
            <p:ph sz="quarter" idx="2"/>
          </p:nvPr>
        </p:nvSpPr>
        <p:spPr/>
        <p:txBody>
          <a:bodyPr/>
          <a:lstStyle/>
          <a:p>
            <a:r>
              <a:rPr lang="en-US" dirty="0"/>
              <a:t>No definition of citizenship</a:t>
            </a:r>
          </a:p>
          <a:p>
            <a:r>
              <a:rPr lang="en-US" dirty="0"/>
              <a:t>SOLELY a conferral of power on Congress</a:t>
            </a:r>
          </a:p>
          <a:p>
            <a:r>
              <a:rPr lang="en-US" dirty="0"/>
              <a:t>Extends to private action?</a:t>
            </a:r>
          </a:p>
          <a:p>
            <a:r>
              <a:rPr lang="en-US" dirty="0"/>
              <a:t>Broader authority for Congress?</a:t>
            </a:r>
          </a:p>
        </p:txBody>
      </p:sp>
      <p:sp>
        <p:nvSpPr>
          <p:cNvPr id="5" name="Content Placeholder 4"/>
          <p:cNvSpPr>
            <a:spLocks noGrp="1"/>
          </p:cNvSpPr>
          <p:nvPr>
            <p:ph sz="quarter" idx="4"/>
          </p:nvPr>
        </p:nvSpPr>
        <p:spPr/>
        <p:txBody>
          <a:bodyPr/>
          <a:lstStyle/>
          <a:p>
            <a:r>
              <a:rPr lang="en-US" dirty="0"/>
              <a:t>Defines citizenship</a:t>
            </a:r>
          </a:p>
          <a:p>
            <a:endParaRPr lang="en-US" dirty="0"/>
          </a:p>
          <a:p>
            <a:r>
              <a:rPr lang="en-US" dirty="0"/>
              <a:t>Operative protection of rights</a:t>
            </a:r>
          </a:p>
          <a:p>
            <a:r>
              <a:rPr lang="en-US" dirty="0"/>
              <a:t>Constraint upon States</a:t>
            </a:r>
          </a:p>
          <a:p>
            <a:r>
              <a:rPr lang="en-US" dirty="0"/>
              <a:t>Sections 2-4</a:t>
            </a:r>
          </a:p>
          <a:p>
            <a:r>
              <a:rPr lang="en-US" dirty="0"/>
              <a:t>Laws must be “appropriate”</a:t>
            </a:r>
          </a:p>
        </p:txBody>
      </p:sp>
      <p:sp>
        <p:nvSpPr>
          <p:cNvPr id="6" name="Title 5"/>
          <p:cNvSpPr>
            <a:spLocks noGrp="1"/>
          </p:cNvSpPr>
          <p:nvPr>
            <p:ph type="title"/>
          </p:nvPr>
        </p:nvSpPr>
        <p:spPr/>
        <p:txBody>
          <a:bodyPr/>
          <a:lstStyle/>
          <a:p>
            <a:r>
              <a:rPr lang="en-US" dirty="0"/>
              <a:t>Fourteenth Amendment</a:t>
            </a:r>
          </a:p>
        </p:txBody>
      </p:sp>
    </p:spTree>
    <p:extLst>
      <p:ext uri="{BB962C8B-B14F-4D97-AF65-F5344CB8AC3E}">
        <p14:creationId xmlns:p14="http://schemas.microsoft.com/office/powerpoint/2010/main" val="46690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Ratification of the Fourteenth Amendment</a:t>
            </a:r>
          </a:p>
        </p:txBody>
      </p:sp>
      <p:sp>
        <p:nvSpPr>
          <p:cNvPr id="3" name="Content Placeholder 2"/>
          <p:cNvSpPr>
            <a:spLocks noGrp="1"/>
          </p:cNvSpPr>
          <p:nvPr>
            <p:ph sz="quarter" idx="1"/>
          </p:nvPr>
        </p:nvSpPr>
        <p:spPr/>
        <p:txBody>
          <a:bodyPr/>
          <a:lstStyle/>
          <a:p>
            <a:endParaRPr lang="en-US" dirty="0"/>
          </a:p>
          <a:p>
            <a:r>
              <a:rPr lang="en-US" dirty="0"/>
              <a:t>Contentious</a:t>
            </a:r>
          </a:p>
          <a:p>
            <a:pPr lvl="1"/>
            <a:r>
              <a:rPr lang="en-US" dirty="0"/>
              <a:t>Election of 1866</a:t>
            </a:r>
          </a:p>
          <a:p>
            <a:pPr marL="274320" lvl="1" indent="0">
              <a:buNone/>
            </a:pPr>
            <a:endParaRPr lang="en-US" dirty="0"/>
          </a:p>
          <a:p>
            <a:endParaRPr lang="en-US" dirty="0"/>
          </a:p>
          <a:p>
            <a:r>
              <a:rPr lang="en-US" dirty="0"/>
              <a:t>Compulsory?</a:t>
            </a:r>
          </a:p>
          <a:p>
            <a:pPr lvl="1"/>
            <a:r>
              <a:rPr lang="en-US" dirty="0"/>
              <a:t>Congressional representation contingent upon same</a:t>
            </a:r>
          </a:p>
        </p:txBody>
      </p:sp>
    </p:spTree>
    <p:extLst>
      <p:ext uri="{BB962C8B-B14F-4D97-AF65-F5344CB8AC3E}">
        <p14:creationId xmlns:p14="http://schemas.microsoft.com/office/powerpoint/2010/main" val="221090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Pervading Purpose”</a:t>
            </a:r>
          </a:p>
        </p:txBody>
      </p:sp>
      <p:sp>
        <p:nvSpPr>
          <p:cNvPr id="3" name="Content Placeholder 2"/>
          <p:cNvSpPr>
            <a:spLocks noGrp="1"/>
          </p:cNvSpPr>
          <p:nvPr>
            <p:ph sz="quarter" idx="1"/>
          </p:nvPr>
        </p:nvSpPr>
        <p:spPr/>
        <p:txBody>
          <a:bodyPr>
            <a:normAutofit fontScale="92500"/>
          </a:bodyPr>
          <a:lstStyle/>
          <a:p>
            <a:r>
              <a:rPr lang="en-US" dirty="0"/>
              <a:t>Of Reconstruction Amendments (13</a:t>
            </a:r>
            <a:r>
              <a:rPr lang="en-US" baseline="30000" dirty="0"/>
              <a:t>th</a:t>
            </a:r>
            <a:r>
              <a:rPr lang="en-US" dirty="0"/>
              <a:t>, 14</a:t>
            </a:r>
            <a:r>
              <a:rPr lang="en-US" baseline="30000" dirty="0"/>
              <a:t>th</a:t>
            </a:r>
            <a:r>
              <a:rPr lang="en-US" dirty="0"/>
              <a:t> &amp; 15</a:t>
            </a:r>
            <a:r>
              <a:rPr lang="en-US" baseline="30000" dirty="0"/>
              <a:t>th</a:t>
            </a:r>
            <a:r>
              <a:rPr lang="en-US" dirty="0"/>
              <a:t>)</a:t>
            </a:r>
          </a:p>
          <a:p>
            <a:pPr lvl="1"/>
            <a:endParaRPr lang="en-US" dirty="0"/>
          </a:p>
          <a:p>
            <a:pPr lvl="1"/>
            <a:r>
              <a:rPr lang="en-US" dirty="0">
                <a:solidFill>
                  <a:schemeClr val="tx1"/>
                </a:solidFill>
              </a:rPr>
              <a:t>According to </a:t>
            </a:r>
            <a:r>
              <a:rPr lang="en-US" i="1" dirty="0">
                <a:solidFill>
                  <a:schemeClr val="tx1"/>
                </a:solidFill>
              </a:rPr>
              <a:t>The Slaughter-House Cases </a:t>
            </a:r>
            <a:r>
              <a:rPr lang="en-US" dirty="0">
                <a:solidFill>
                  <a:schemeClr val="tx1"/>
                </a:solidFill>
              </a:rPr>
              <a:t>majority:</a:t>
            </a:r>
            <a:endParaRPr lang="en-US" i="1" dirty="0">
              <a:solidFill>
                <a:schemeClr val="tx1"/>
              </a:solidFill>
            </a:endParaRPr>
          </a:p>
          <a:p>
            <a:pPr lvl="1"/>
            <a:endParaRPr lang="en-US" dirty="0">
              <a:solidFill>
                <a:schemeClr val="tx1"/>
              </a:solidFill>
            </a:endParaRPr>
          </a:p>
          <a:p>
            <a:pPr lvl="1">
              <a:lnSpc>
                <a:spcPct val="150000"/>
              </a:lnSpc>
            </a:pPr>
            <a:r>
              <a:rPr lang="en-US" sz="2800" dirty="0">
                <a:solidFill>
                  <a:schemeClr val="tx1"/>
                </a:solidFill>
              </a:rPr>
              <a:t>“the freedom of the slave race, the security and firm establishment of that freedom, and the protection of the newly made freeman and citizen from the oppressions of those who had formerly exercised unlimited dominion over him”</a:t>
            </a:r>
          </a:p>
        </p:txBody>
      </p:sp>
    </p:spTree>
    <p:extLst>
      <p:ext uri="{BB962C8B-B14F-4D97-AF65-F5344CB8AC3E}">
        <p14:creationId xmlns:p14="http://schemas.microsoft.com/office/powerpoint/2010/main" val="153594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Privileges &amp; Immunities Clause</a:t>
            </a:r>
          </a:p>
        </p:txBody>
      </p:sp>
    </p:spTree>
    <p:extLst>
      <p:ext uri="{BB962C8B-B14F-4D97-AF65-F5344CB8AC3E}">
        <p14:creationId xmlns:p14="http://schemas.microsoft.com/office/powerpoint/2010/main" val="27640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“Privileges” &amp; “Immunities”</a:t>
            </a:r>
          </a:p>
        </p:txBody>
      </p:sp>
      <p:sp>
        <p:nvSpPr>
          <p:cNvPr id="3" name="Content Placeholder 2"/>
          <p:cNvSpPr>
            <a:spLocks noGrp="1"/>
          </p:cNvSpPr>
          <p:nvPr>
            <p:ph sz="quarter" idx="1"/>
          </p:nvPr>
        </p:nvSpPr>
        <p:spPr/>
        <p:txBody>
          <a:bodyPr/>
          <a:lstStyle/>
          <a:p>
            <a:endParaRPr lang="en-US" dirty="0"/>
          </a:p>
          <a:p>
            <a:r>
              <a:rPr lang="en-US" dirty="0"/>
              <a:t>Article IV of the Articles of Confederation</a:t>
            </a:r>
          </a:p>
          <a:p>
            <a:endParaRPr lang="en-US" dirty="0"/>
          </a:p>
          <a:p>
            <a:endParaRPr lang="en-US" dirty="0"/>
          </a:p>
          <a:p>
            <a:r>
              <a:rPr lang="en-US" dirty="0"/>
              <a:t>Article IV, section 2 of the Constitution (of 1789)</a:t>
            </a:r>
          </a:p>
          <a:p>
            <a:endParaRPr lang="en-US" dirty="0"/>
          </a:p>
          <a:p>
            <a:endParaRPr lang="en-US" dirty="0"/>
          </a:p>
          <a:p>
            <a:r>
              <a:rPr lang="en-US" dirty="0"/>
              <a:t>Section 1 of the Fourteenth Amendment (1868)</a:t>
            </a:r>
          </a:p>
        </p:txBody>
      </p:sp>
    </p:spTree>
    <p:extLst>
      <p:ext uri="{BB962C8B-B14F-4D97-AF65-F5344CB8AC3E}">
        <p14:creationId xmlns:p14="http://schemas.microsoft.com/office/powerpoint/2010/main" val="352122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139825"/>
          </a:xfrm>
        </p:spPr>
        <p:txBody>
          <a:bodyPr>
            <a:normAutofit/>
          </a:bodyPr>
          <a:lstStyle/>
          <a:p>
            <a:r>
              <a:rPr lang="en-US" sz="2000" cap="none" dirty="0"/>
              <a:t>The Thirty-ninth Congress</a:t>
            </a:r>
          </a:p>
          <a:p>
            <a:r>
              <a:rPr lang="en-US" sz="2000" cap="none" dirty="0"/>
              <a:t>(1865-67)</a:t>
            </a:r>
          </a:p>
        </p:txBody>
      </p:sp>
      <p:sp>
        <p:nvSpPr>
          <p:cNvPr id="3" name="Title 2"/>
          <p:cNvSpPr>
            <a:spLocks noGrp="1"/>
          </p:cNvSpPr>
          <p:nvPr>
            <p:ph type="title"/>
          </p:nvPr>
        </p:nvSpPr>
        <p:spPr/>
        <p:txBody>
          <a:bodyPr/>
          <a:lstStyle/>
          <a:p>
            <a:r>
              <a:rPr lang="en-US" sz="4400" u="sng" dirty="0"/>
              <a:t>PROPOSING</a:t>
            </a:r>
            <a:r>
              <a:rPr lang="en-US" sz="4400" dirty="0"/>
              <a:t> </a:t>
            </a:r>
            <a:r>
              <a:rPr lang="en-US" dirty="0"/>
              <a:t>the Fourteenth Amendment</a:t>
            </a:r>
          </a:p>
        </p:txBody>
      </p:sp>
    </p:spTree>
    <p:extLst>
      <p:ext uri="{BB962C8B-B14F-4D97-AF65-F5344CB8AC3E}">
        <p14:creationId xmlns:p14="http://schemas.microsoft.com/office/powerpoint/2010/main" val="29905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of the Article of Confederation</a:t>
            </a:r>
          </a:p>
        </p:txBody>
      </p:sp>
      <p:sp>
        <p:nvSpPr>
          <p:cNvPr id="3" name="Content Placeholder 2"/>
          <p:cNvSpPr>
            <a:spLocks noGrp="1"/>
          </p:cNvSpPr>
          <p:nvPr>
            <p:ph sz="quarter" idx="1"/>
          </p:nvPr>
        </p:nvSpPr>
        <p:spPr/>
        <p:txBody>
          <a:bodyPr>
            <a:normAutofit lnSpcReduction="10000"/>
          </a:bodyPr>
          <a:lstStyle/>
          <a:p>
            <a:pPr marL="0" indent="0">
              <a:buNone/>
            </a:pPr>
            <a:r>
              <a:rPr lang="en-US" dirty="0"/>
              <a:t>“The better to secure and perpetuate mutual friendship and intercourse among the people of the different States in this Union, </a:t>
            </a:r>
            <a:r>
              <a:rPr lang="en-US" b="1" dirty="0"/>
              <a:t>the free inhabitants of each of these States</a:t>
            </a:r>
            <a:r>
              <a:rPr lang="en-US" dirty="0"/>
              <a:t>, paupers, vagabonds, and fugitives from justice excepted, </a:t>
            </a:r>
            <a:r>
              <a:rPr lang="en-US" b="1" dirty="0"/>
              <a:t>shall be entitled to all privileges and immunities of free citizens in the several States</a:t>
            </a:r>
            <a:r>
              <a:rPr lang="en-US" dirty="0"/>
              <a:t>; and the people of each State shall free ingress and regress to and from any other State, and shall enjoy therein all the privileges of trade and commerce, subject to the same duties, impositions, and restrictions as the inhabitants thereof respectively . . . .”</a:t>
            </a:r>
          </a:p>
        </p:txBody>
      </p:sp>
    </p:spTree>
    <p:extLst>
      <p:ext uri="{BB962C8B-B14F-4D97-AF65-F5344CB8AC3E}">
        <p14:creationId xmlns:p14="http://schemas.microsoft.com/office/powerpoint/2010/main" val="389882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of the Article of Confederation</a:t>
            </a:r>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a:p>
          <a:p>
            <a:pPr marL="0" indent="0">
              <a:lnSpc>
                <a:spcPct val="200000"/>
              </a:lnSpc>
              <a:buNone/>
            </a:pPr>
            <a:r>
              <a:rPr lang="en-US" dirty="0"/>
              <a:t>“. . . </a:t>
            </a:r>
            <a:r>
              <a:rPr lang="en-US" b="1" dirty="0"/>
              <a:t>the free inhabitants of each of these States</a:t>
            </a:r>
            <a:r>
              <a:rPr lang="en-US" dirty="0"/>
              <a:t>, paupers, vagabonds, and fugitives from justice excepted, </a:t>
            </a:r>
            <a:r>
              <a:rPr lang="en-US" b="1" dirty="0"/>
              <a:t>shall be entitled to </a:t>
            </a:r>
            <a:r>
              <a:rPr lang="en-US" sz="3200" b="1" u="sng" dirty="0"/>
              <a:t>all privileges and immunities of free citizens in the several States</a:t>
            </a:r>
            <a:r>
              <a:rPr lang="en-US" dirty="0"/>
              <a:t>; . . . .”</a:t>
            </a:r>
          </a:p>
        </p:txBody>
      </p:sp>
    </p:spTree>
    <p:extLst>
      <p:ext uri="{BB962C8B-B14F-4D97-AF65-F5344CB8AC3E}">
        <p14:creationId xmlns:p14="http://schemas.microsoft.com/office/powerpoint/2010/main" val="146576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IV, Sec. 2 (U.S. Const.)</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a:p>
            <a:pPr marL="0" indent="0">
              <a:lnSpc>
                <a:spcPct val="200000"/>
              </a:lnSpc>
              <a:buNone/>
            </a:pPr>
            <a:r>
              <a:rPr lang="en-US" dirty="0"/>
              <a:t>	“The Citizens of each State shall be entitled to all </a:t>
            </a:r>
            <a:r>
              <a:rPr lang="en-US" b="1" dirty="0"/>
              <a:t>Privileges and Immunities of Citizens in the several States</a:t>
            </a:r>
            <a:r>
              <a:rPr lang="en-US" dirty="0"/>
              <a:t>.”</a:t>
            </a:r>
          </a:p>
        </p:txBody>
      </p:sp>
    </p:spTree>
    <p:extLst>
      <p:ext uri="{BB962C8B-B14F-4D97-AF65-F5344CB8AC3E}">
        <p14:creationId xmlns:p14="http://schemas.microsoft.com/office/powerpoint/2010/main" val="155473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a:t>“[W]hat are the privileges and immunities of citizens of the several States? We feel no hesitation in confining these expressions to those privileges and immunities which are fundamental; which belong of right to the citizens of all free governments, and which have at all times been enjoyed by citizens of the several States which compose this Union, from the time of their becoming free, independent, and sovereign. What these fundamental principles are it would be more tedious than difficult to enumerate. They may all, however, be comprehended under the following general heads: protection by the government, with the right to acquire and possess property of every kind and to pursue and obtain happiness and safety, subject, nevertheless, to such restraints as the government may prescribe for the general good of the whole.”</a:t>
            </a:r>
          </a:p>
        </p:txBody>
      </p:sp>
    </p:spTree>
    <p:extLst>
      <p:ext uri="{BB962C8B-B14F-4D97-AF65-F5344CB8AC3E}">
        <p14:creationId xmlns:p14="http://schemas.microsoft.com/office/powerpoint/2010/main" val="40798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a:t>“those privileges and immunities which are fundamental;</a:t>
            </a:r>
          </a:p>
          <a:p>
            <a:r>
              <a:rPr lang="en-US" dirty="0"/>
              <a:t>“which belong of right to the citizens of all free governments, and </a:t>
            </a:r>
          </a:p>
          <a:p>
            <a:r>
              <a:rPr lang="en-US" dirty="0"/>
              <a:t>“which have at all times been enjoyed by citizens of the several States which compose this Union, from the time of their becoming free, independent, and sovereign.</a:t>
            </a:r>
          </a:p>
          <a:p>
            <a:endParaRPr lang="en-US" dirty="0"/>
          </a:p>
          <a:p>
            <a:r>
              <a:rPr lang="en-US" dirty="0"/>
              <a:t>“comprehended under the following general heads:</a:t>
            </a:r>
          </a:p>
          <a:p>
            <a:pPr lvl="1"/>
            <a:r>
              <a:rPr lang="en-US" dirty="0">
                <a:solidFill>
                  <a:schemeClr val="tx1"/>
                </a:solidFill>
              </a:rPr>
              <a:t>protection by the government, </a:t>
            </a:r>
          </a:p>
          <a:p>
            <a:pPr lvl="1"/>
            <a:r>
              <a:rPr lang="en-US" dirty="0">
                <a:solidFill>
                  <a:schemeClr val="tx1"/>
                </a:solidFill>
              </a:rPr>
              <a:t>with the right to acquire and possess property of every kind and </a:t>
            </a:r>
          </a:p>
          <a:p>
            <a:pPr lvl="1"/>
            <a:r>
              <a:rPr lang="en-US" dirty="0">
                <a:solidFill>
                  <a:schemeClr val="tx1"/>
                </a:solidFill>
              </a:rPr>
              <a:t>to pursue and obtain happiness and safety, </a:t>
            </a:r>
          </a:p>
          <a:p>
            <a:pPr lvl="1"/>
            <a:r>
              <a:rPr lang="en-US"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8540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166142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81190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Bingham’s Proposal</a:t>
            </a:r>
          </a:p>
        </p:txBody>
      </p:sp>
      <p:sp>
        <p:nvSpPr>
          <p:cNvPr id="3" name="Content Placeholder 2"/>
          <p:cNvSpPr>
            <a:spLocks noGrp="1"/>
          </p:cNvSpPr>
          <p:nvPr>
            <p:ph sz="quarter" idx="1"/>
          </p:nvPr>
        </p:nvSpPr>
        <p:spPr/>
        <p:txBody>
          <a:bodyPr/>
          <a:lstStyle/>
          <a:p>
            <a:pPr marL="0" indent="0">
              <a:lnSpc>
                <a:spcPct val="150000"/>
              </a:lnSpc>
              <a:buNone/>
            </a:pPr>
            <a:r>
              <a:rPr lang="en-US" dirty="0"/>
              <a:t>	The Congress shall have power to make all laws which shall be necessary and proper to secure to the citizens of each State all </a:t>
            </a:r>
            <a:r>
              <a:rPr lang="en-US" b="1" dirty="0"/>
              <a:t>privileges and immunities of citizens in the several States</a:t>
            </a:r>
            <a:r>
              <a:rPr lang="en-US" dirty="0"/>
              <a:t>; and to all persons in the several States equal protection in the rights of life, liberty, and property.</a:t>
            </a:r>
          </a:p>
        </p:txBody>
      </p:sp>
    </p:spTree>
    <p:extLst>
      <p:ext uri="{BB962C8B-B14F-4D97-AF65-F5344CB8AC3E}">
        <p14:creationId xmlns:p14="http://schemas.microsoft.com/office/powerpoint/2010/main" val="130001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a:t>
            </a:r>
          </a:p>
        </p:txBody>
      </p:sp>
      <p:sp>
        <p:nvSpPr>
          <p:cNvPr id="3" name="Content Placeholder 2"/>
          <p:cNvSpPr>
            <a:spLocks noGrp="1"/>
          </p:cNvSpPr>
          <p:nvPr>
            <p:ph sz="quarter" idx="1"/>
          </p:nvPr>
        </p:nvSpPr>
        <p:spPr/>
        <p:txBody>
          <a:bodyPr>
            <a:normAutofit fontScale="85000" lnSpcReduction="20000"/>
          </a:bodyPr>
          <a:lstStyle/>
          <a:p>
            <a:pPr marL="0" indent="0">
              <a:lnSpc>
                <a:spcPct val="150000"/>
              </a:lnSpc>
              <a:buNone/>
            </a:pPr>
            <a:r>
              <a:rPr lang="en-US" dirty="0"/>
              <a:t>	All persons born or naturalized in the United States and subject to the jurisdiction thereof, are citizens of the United States and of the State wherein they reside. </a:t>
            </a:r>
            <a:r>
              <a:rPr lang="en-US" sz="3300" b="1" dirty="0"/>
              <a:t>No State shall make or enforce any law which shall abridge the privileges or immunities </a:t>
            </a:r>
            <a:r>
              <a:rPr lang="en-US" sz="3300" b="1" u="sng" dirty="0"/>
              <a:t>of citizens of the United States</a:t>
            </a:r>
            <a:r>
              <a:rPr lang="en-US" dirty="0"/>
              <a:t>; nor shall any State deprive any person of life, liberty, or property, without due process of law; nor deny to any person within its jurisdiction the equal protection of the laws.</a:t>
            </a:r>
          </a:p>
        </p:txBody>
      </p:sp>
    </p:spTree>
    <p:extLst>
      <p:ext uri="{BB962C8B-B14F-4D97-AF65-F5344CB8AC3E}">
        <p14:creationId xmlns:p14="http://schemas.microsoft.com/office/powerpoint/2010/main" val="364179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Privileges or Immunities Clause</a:t>
            </a:r>
          </a:p>
        </p:txBody>
      </p:sp>
      <p:sp>
        <p:nvSpPr>
          <p:cNvPr id="3" name="Content Placeholder 2"/>
          <p:cNvSpPr>
            <a:spLocks noGrp="1"/>
          </p:cNvSpPr>
          <p:nvPr>
            <p:ph sz="quarter" idx="1"/>
          </p:nvPr>
        </p:nvSpPr>
        <p:spPr/>
        <p:txBody>
          <a:bodyPr>
            <a:normAutofit/>
          </a:bodyPr>
          <a:lstStyle/>
          <a:p>
            <a:pPr marL="0" indent="0">
              <a:buNone/>
            </a:pPr>
            <a:endParaRPr lang="en-US" dirty="0"/>
          </a:p>
          <a:p>
            <a:pPr marL="0" indent="0">
              <a:lnSpc>
                <a:spcPct val="200000"/>
              </a:lnSpc>
              <a:buNone/>
            </a:pPr>
            <a:r>
              <a:rPr lang="en-US" dirty="0"/>
              <a:t>	</a:t>
            </a:r>
            <a:r>
              <a:rPr lang="en-US" sz="3200" dirty="0"/>
              <a:t>No State shall make or enforce any law which shall abridge </a:t>
            </a:r>
            <a:r>
              <a:rPr lang="en-US" sz="3200" b="1" dirty="0"/>
              <a:t>the privileges or immunities</a:t>
            </a:r>
            <a:r>
              <a:rPr lang="en-US" sz="3200" dirty="0"/>
              <a:t> of citizens of the United States </a:t>
            </a:r>
          </a:p>
          <a:p>
            <a:pPr marL="0" indent="0">
              <a:lnSpc>
                <a:spcPct val="200000"/>
              </a:lnSpc>
              <a:buNone/>
            </a:pPr>
            <a:r>
              <a:rPr lang="en-US" sz="3200" dirty="0"/>
              <a:t>. . . .</a:t>
            </a:r>
          </a:p>
        </p:txBody>
      </p:sp>
    </p:spTree>
    <p:extLst>
      <p:ext uri="{BB962C8B-B14F-4D97-AF65-F5344CB8AC3E}">
        <p14:creationId xmlns:p14="http://schemas.microsoft.com/office/powerpoint/2010/main" val="240836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57600"/>
            <a:ext cx="6480174" cy="758825"/>
          </a:xfrm>
        </p:spPr>
        <p:txBody>
          <a:bodyPr>
            <a:normAutofit/>
          </a:bodyPr>
          <a:lstStyle/>
          <a:p>
            <a:r>
              <a:rPr lang="en-US" sz="2400" cap="none" dirty="0"/>
              <a:t>The Civil Rights Act of 1866</a:t>
            </a:r>
          </a:p>
        </p:txBody>
      </p:sp>
      <p:sp>
        <p:nvSpPr>
          <p:cNvPr id="3" name="Title 2"/>
          <p:cNvSpPr>
            <a:spLocks noGrp="1"/>
          </p:cNvSpPr>
          <p:nvPr>
            <p:ph type="title"/>
          </p:nvPr>
        </p:nvSpPr>
        <p:spPr/>
        <p:txBody>
          <a:bodyPr/>
          <a:lstStyle/>
          <a:p>
            <a:r>
              <a:rPr lang="en-US" u="sng" dirty="0"/>
              <a:t>Statutory Backdrop</a:t>
            </a:r>
            <a:r>
              <a:rPr lang="en-US" dirty="0"/>
              <a:t> to the Fourteenth Amendment</a:t>
            </a:r>
          </a:p>
        </p:txBody>
      </p:sp>
    </p:spTree>
    <p:extLst>
      <p:ext uri="{BB962C8B-B14F-4D97-AF65-F5344CB8AC3E}">
        <p14:creationId xmlns:p14="http://schemas.microsoft.com/office/powerpoint/2010/main" val="281330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Bingham’s First Draft	</a:t>
            </a:r>
          </a:p>
        </p:txBody>
      </p:sp>
      <p:sp>
        <p:nvSpPr>
          <p:cNvPr id="3" name="Text Placeholder 2"/>
          <p:cNvSpPr>
            <a:spLocks noGrp="1"/>
          </p:cNvSpPr>
          <p:nvPr>
            <p:ph type="body" sz="half" idx="3"/>
          </p:nvPr>
        </p:nvSpPr>
        <p:spPr/>
        <p:txBody>
          <a:bodyPr/>
          <a:lstStyle/>
          <a:p>
            <a:r>
              <a:rPr lang="en-US" dirty="0"/>
              <a:t>The Final Product</a:t>
            </a:r>
          </a:p>
        </p:txBody>
      </p:sp>
      <p:sp>
        <p:nvSpPr>
          <p:cNvPr id="4" name="Content Placeholder 3"/>
          <p:cNvSpPr>
            <a:spLocks noGrp="1"/>
          </p:cNvSpPr>
          <p:nvPr>
            <p:ph sz="quarter" idx="2"/>
          </p:nvPr>
        </p:nvSpPr>
        <p:spPr/>
        <p:txBody>
          <a:bodyPr/>
          <a:lstStyle/>
          <a:p>
            <a:r>
              <a:rPr lang="en-US" dirty="0"/>
              <a:t>No definition of citizenship</a:t>
            </a:r>
          </a:p>
          <a:p>
            <a:r>
              <a:rPr lang="en-US" dirty="0"/>
              <a:t>SOLELY a conferral of power on Congress</a:t>
            </a:r>
          </a:p>
          <a:p>
            <a:r>
              <a:rPr lang="en-US" dirty="0"/>
              <a:t>Extends to private action?</a:t>
            </a:r>
          </a:p>
          <a:p>
            <a:r>
              <a:rPr lang="en-US" dirty="0"/>
              <a:t>Broader authority for Congress?</a:t>
            </a:r>
          </a:p>
        </p:txBody>
      </p:sp>
      <p:sp>
        <p:nvSpPr>
          <p:cNvPr id="5" name="Content Placeholder 4"/>
          <p:cNvSpPr>
            <a:spLocks noGrp="1"/>
          </p:cNvSpPr>
          <p:nvPr>
            <p:ph sz="quarter" idx="4"/>
          </p:nvPr>
        </p:nvSpPr>
        <p:spPr/>
        <p:txBody>
          <a:bodyPr/>
          <a:lstStyle/>
          <a:p>
            <a:r>
              <a:rPr lang="en-US" dirty="0"/>
              <a:t>Defines citizenship</a:t>
            </a:r>
          </a:p>
          <a:p>
            <a:endParaRPr lang="en-US" dirty="0"/>
          </a:p>
          <a:p>
            <a:r>
              <a:rPr lang="en-US" dirty="0"/>
              <a:t>Operative protection of rights</a:t>
            </a:r>
          </a:p>
          <a:p>
            <a:r>
              <a:rPr lang="en-US" dirty="0"/>
              <a:t>Constraint upon States</a:t>
            </a:r>
          </a:p>
          <a:p>
            <a:r>
              <a:rPr lang="en-US" dirty="0"/>
              <a:t>Sections 2-4</a:t>
            </a:r>
          </a:p>
          <a:p>
            <a:r>
              <a:rPr lang="en-US" dirty="0"/>
              <a:t>Laws must be “appropriate”</a:t>
            </a:r>
          </a:p>
        </p:txBody>
      </p:sp>
      <p:sp>
        <p:nvSpPr>
          <p:cNvPr id="6" name="Title 5"/>
          <p:cNvSpPr>
            <a:spLocks noGrp="1"/>
          </p:cNvSpPr>
          <p:nvPr>
            <p:ph type="title"/>
          </p:nvPr>
        </p:nvSpPr>
        <p:spPr/>
        <p:txBody>
          <a:bodyPr/>
          <a:lstStyle/>
          <a:p>
            <a:r>
              <a:rPr lang="en-US" dirty="0"/>
              <a:t>Fourteenth Amendment</a:t>
            </a:r>
          </a:p>
        </p:txBody>
      </p:sp>
    </p:spTree>
    <p:extLst>
      <p:ext uri="{BB962C8B-B14F-4D97-AF65-F5344CB8AC3E}">
        <p14:creationId xmlns:p14="http://schemas.microsoft.com/office/powerpoint/2010/main" val="31940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Pervading Purpose”</a:t>
            </a:r>
          </a:p>
        </p:txBody>
      </p:sp>
      <p:sp>
        <p:nvSpPr>
          <p:cNvPr id="3" name="Content Placeholder 2"/>
          <p:cNvSpPr>
            <a:spLocks noGrp="1"/>
          </p:cNvSpPr>
          <p:nvPr>
            <p:ph sz="quarter" idx="1"/>
          </p:nvPr>
        </p:nvSpPr>
        <p:spPr/>
        <p:txBody>
          <a:bodyPr>
            <a:normAutofit fontScale="92500"/>
          </a:bodyPr>
          <a:lstStyle/>
          <a:p>
            <a:r>
              <a:rPr lang="en-US" dirty="0"/>
              <a:t>Of Reconstruction Amendments (13</a:t>
            </a:r>
            <a:r>
              <a:rPr lang="en-US" baseline="30000" dirty="0"/>
              <a:t>th</a:t>
            </a:r>
            <a:r>
              <a:rPr lang="en-US" dirty="0"/>
              <a:t>, 14</a:t>
            </a:r>
            <a:r>
              <a:rPr lang="en-US" baseline="30000" dirty="0"/>
              <a:t>th</a:t>
            </a:r>
            <a:r>
              <a:rPr lang="en-US" dirty="0"/>
              <a:t> &amp; 15</a:t>
            </a:r>
            <a:r>
              <a:rPr lang="en-US" baseline="30000" dirty="0"/>
              <a:t>th</a:t>
            </a:r>
            <a:r>
              <a:rPr lang="en-US" dirty="0"/>
              <a:t>)</a:t>
            </a:r>
          </a:p>
          <a:p>
            <a:pPr lvl="1"/>
            <a:endParaRPr lang="en-US" dirty="0"/>
          </a:p>
          <a:p>
            <a:pPr lvl="1"/>
            <a:r>
              <a:rPr lang="en-US" dirty="0">
                <a:solidFill>
                  <a:schemeClr val="tx1"/>
                </a:solidFill>
              </a:rPr>
              <a:t>According to </a:t>
            </a:r>
            <a:r>
              <a:rPr lang="en-US" i="1" dirty="0">
                <a:solidFill>
                  <a:schemeClr val="tx1"/>
                </a:solidFill>
              </a:rPr>
              <a:t>The Slaughter-House Cases </a:t>
            </a:r>
            <a:r>
              <a:rPr lang="en-US" dirty="0">
                <a:solidFill>
                  <a:schemeClr val="tx1"/>
                </a:solidFill>
              </a:rPr>
              <a:t>majority:</a:t>
            </a:r>
            <a:endParaRPr lang="en-US" i="1" dirty="0">
              <a:solidFill>
                <a:schemeClr val="tx1"/>
              </a:solidFill>
            </a:endParaRPr>
          </a:p>
          <a:p>
            <a:pPr lvl="1"/>
            <a:endParaRPr lang="en-US" dirty="0">
              <a:solidFill>
                <a:schemeClr val="tx1"/>
              </a:solidFill>
            </a:endParaRPr>
          </a:p>
          <a:p>
            <a:pPr lvl="1">
              <a:lnSpc>
                <a:spcPct val="150000"/>
              </a:lnSpc>
            </a:pPr>
            <a:r>
              <a:rPr lang="en-US" sz="2800" dirty="0">
                <a:solidFill>
                  <a:schemeClr val="tx1"/>
                </a:solidFill>
              </a:rPr>
              <a:t>“the freedom of the slave race, the security and firm establishment of that freedom, and the protection of the newly made freeman and citizen from the oppressions of those who had formerly exercised unlimited dominion over him”</a:t>
            </a:r>
          </a:p>
        </p:txBody>
      </p:sp>
    </p:spTree>
    <p:extLst>
      <p:ext uri="{BB962C8B-B14F-4D97-AF65-F5344CB8AC3E}">
        <p14:creationId xmlns:p14="http://schemas.microsoft.com/office/powerpoint/2010/main" val="324948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1905000"/>
          </a:xfrm>
        </p:spPr>
        <p:txBody>
          <a:bodyPr>
            <a:normAutofit/>
          </a:bodyPr>
          <a:lstStyle/>
          <a:p>
            <a:r>
              <a:rPr lang="en-US" sz="3000" dirty="0"/>
              <a:t>83 U.S. (16 </a:t>
            </a:r>
            <a:r>
              <a:rPr lang="en-US" sz="3000" cap="none" dirty="0"/>
              <a:t>Wall</a:t>
            </a:r>
            <a:r>
              <a:rPr lang="en-US" sz="3000" dirty="0"/>
              <a:t>.) 36 (1873)</a:t>
            </a:r>
          </a:p>
          <a:p>
            <a:r>
              <a:rPr lang="en-US" sz="3500" cap="none" dirty="0"/>
              <a:t>Act I in the Tragedy of </a:t>
            </a:r>
            <a:r>
              <a:rPr lang="en-US" sz="3600" cap="none" dirty="0"/>
              <a:t>Reconstruction</a:t>
            </a:r>
          </a:p>
          <a:p>
            <a:endParaRPr lang="en-US" sz="3600" dirty="0"/>
          </a:p>
        </p:txBody>
      </p:sp>
      <p:sp>
        <p:nvSpPr>
          <p:cNvPr id="3" name="Title 2"/>
          <p:cNvSpPr>
            <a:spLocks noGrp="1"/>
          </p:cNvSpPr>
          <p:nvPr>
            <p:ph type="title"/>
          </p:nvPr>
        </p:nvSpPr>
        <p:spPr/>
        <p:txBody>
          <a:bodyPr/>
          <a:lstStyle/>
          <a:p>
            <a:r>
              <a:rPr lang="en-US" i="1" dirty="0"/>
              <a:t>The Slaughter-House Cases</a:t>
            </a:r>
          </a:p>
        </p:txBody>
      </p:sp>
    </p:spTree>
    <p:extLst>
      <p:ext uri="{BB962C8B-B14F-4D97-AF65-F5344CB8AC3E}">
        <p14:creationId xmlns:p14="http://schemas.microsoft.com/office/powerpoint/2010/main" val="91507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Ps or Is of U.S. citizens?</a:t>
            </a:r>
          </a:p>
        </p:txBody>
      </p:sp>
      <p:sp>
        <p:nvSpPr>
          <p:cNvPr id="3" name="Content Placeholder 2"/>
          <p:cNvSpPr>
            <a:spLocks noGrp="1"/>
          </p:cNvSpPr>
          <p:nvPr>
            <p:ph sz="quarter" idx="1"/>
          </p:nvPr>
        </p:nvSpPr>
        <p:spPr/>
        <p:txBody>
          <a:bodyPr>
            <a:noAutofit/>
          </a:bodyPr>
          <a:lstStyle/>
          <a:p>
            <a:r>
              <a:rPr lang="en-US" sz="3200" dirty="0"/>
              <a:t>1) Miller’s opinion for the Court in </a:t>
            </a:r>
            <a:r>
              <a:rPr lang="en-US" sz="3200" i="1" dirty="0"/>
              <a:t>The Slaughter-House Cases</a:t>
            </a:r>
          </a:p>
          <a:p>
            <a:r>
              <a:rPr lang="en-US" sz="3200" dirty="0"/>
              <a:t>2) Field’s dissent in </a:t>
            </a:r>
            <a:r>
              <a:rPr lang="en-US" sz="3200" i="1" dirty="0"/>
              <a:t>The Slaughter-House Cases</a:t>
            </a:r>
          </a:p>
          <a:p>
            <a:r>
              <a:rPr lang="en-US" sz="3200" dirty="0"/>
              <a:t>3) Direct protection of “fundamental” rights</a:t>
            </a:r>
          </a:p>
          <a:p>
            <a:r>
              <a:rPr lang="en-US" sz="3200" dirty="0"/>
              <a:t>4) Individual rights in first eight amendments</a:t>
            </a:r>
          </a:p>
          <a:p>
            <a:pPr lvl="2"/>
            <a:r>
              <a:rPr lang="en-US" sz="2400" dirty="0"/>
              <a:t>Bill of Rights</a:t>
            </a:r>
          </a:p>
          <a:p>
            <a:r>
              <a:rPr lang="en-US" sz="3200" dirty="0"/>
              <a:t>5) Open-ended/”blank check”</a:t>
            </a:r>
          </a:p>
          <a:p>
            <a:pPr lvl="2">
              <a:buFont typeface="Arial" pitchFamily="34" charset="0"/>
              <a:buChar char="•"/>
            </a:pPr>
            <a:endParaRPr lang="en-US" sz="3200" dirty="0"/>
          </a:p>
        </p:txBody>
      </p:sp>
    </p:spTree>
    <p:extLst>
      <p:ext uri="{BB962C8B-B14F-4D97-AF65-F5344CB8AC3E}">
        <p14:creationId xmlns:p14="http://schemas.microsoft.com/office/powerpoint/2010/main" val="99152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Field’s Dissent</a:t>
            </a:r>
          </a:p>
        </p:txBody>
      </p:sp>
      <p:sp>
        <p:nvSpPr>
          <p:cNvPr id="3" name="Content Placeholder 2"/>
          <p:cNvSpPr>
            <a:spLocks noGrp="1"/>
          </p:cNvSpPr>
          <p:nvPr>
            <p:ph sz="quarter" idx="1"/>
          </p:nvPr>
        </p:nvSpPr>
        <p:spPr/>
        <p:txBody>
          <a:bodyPr>
            <a:normAutofit lnSpcReduction="10000"/>
          </a:bodyPr>
          <a:lstStyle/>
          <a:p>
            <a:pPr marL="0" indent="0">
              <a:buNone/>
            </a:pPr>
            <a:r>
              <a:rPr lang="en-US" sz="3200" dirty="0"/>
              <a:t>“What the [Privileges and Immunities Clause of </a:t>
            </a:r>
            <a:r>
              <a:rPr lang="en-US" sz="3200" b="1" dirty="0"/>
              <a:t>Article IV</a:t>
            </a:r>
            <a:r>
              <a:rPr lang="en-US" sz="3200" dirty="0"/>
              <a:t>] did for the protection of the citizens of one State against hostile and discriminating legislation of other States, </a:t>
            </a:r>
            <a:r>
              <a:rPr lang="en-US" sz="3200" b="1" u="sng" dirty="0"/>
              <a:t>the fourteenth amendment does for the protection of every citizen of the United States against hostile and </a:t>
            </a:r>
            <a:r>
              <a:rPr lang="en-US" sz="3200" b="1" u="sng" dirty="0" err="1"/>
              <a:t>discrimi-nating</a:t>
            </a:r>
            <a:r>
              <a:rPr lang="en-US" sz="3200" b="1" u="sng" dirty="0"/>
              <a:t> legislation against him in favor of others</a:t>
            </a:r>
            <a:r>
              <a:rPr lang="en-US" sz="3200" dirty="0"/>
              <a:t>, whether they reside in the same or in different States.”</a:t>
            </a:r>
          </a:p>
        </p:txBody>
      </p:sp>
    </p:spTree>
    <p:extLst>
      <p:ext uri="{BB962C8B-B14F-4D97-AF65-F5344CB8AC3E}">
        <p14:creationId xmlns:p14="http://schemas.microsoft.com/office/powerpoint/2010/main" val="1079309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Ps/Is, According to Field</a:t>
            </a:r>
          </a:p>
        </p:txBody>
      </p:sp>
      <p:sp>
        <p:nvSpPr>
          <p:cNvPr id="3" name="Content Placeholder 2"/>
          <p:cNvSpPr>
            <a:spLocks noGrp="1"/>
          </p:cNvSpPr>
          <p:nvPr>
            <p:ph sz="quarter" idx="1"/>
          </p:nvPr>
        </p:nvSpPr>
        <p:spPr/>
        <p:txBody>
          <a:bodyPr/>
          <a:lstStyle/>
          <a:p>
            <a:endParaRPr lang="en-US" i="1" dirty="0"/>
          </a:p>
          <a:p>
            <a:r>
              <a:rPr lang="en-US" i="1" dirty="0"/>
              <a:t>SAME</a:t>
            </a:r>
            <a:r>
              <a:rPr lang="en-US" dirty="0"/>
              <a:t> as the Ps/Is protected by Article IV</a:t>
            </a:r>
          </a:p>
          <a:p>
            <a:endParaRPr lang="en-US" i="1" dirty="0"/>
          </a:p>
          <a:p>
            <a:endParaRPr lang="en-US" i="1" dirty="0"/>
          </a:p>
          <a:p>
            <a:r>
              <a:rPr lang="en-US" i="1" dirty="0" err="1"/>
              <a:t>Corfield</a:t>
            </a:r>
            <a:r>
              <a:rPr lang="en-US" i="1" dirty="0"/>
              <a:t> v. Coryell</a:t>
            </a:r>
            <a:r>
              <a:rPr lang="en-US" dirty="0"/>
              <a:t> (Washington, J., 1823):</a:t>
            </a:r>
            <a:endParaRPr lang="en-US" i="1" dirty="0"/>
          </a:p>
        </p:txBody>
      </p:sp>
    </p:spTree>
    <p:extLst>
      <p:ext uri="{BB962C8B-B14F-4D97-AF65-F5344CB8AC3E}">
        <p14:creationId xmlns:p14="http://schemas.microsoft.com/office/powerpoint/2010/main" val="231152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52402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277909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a:t>
            </a:r>
          </a:p>
        </p:txBody>
      </p:sp>
      <p:sp>
        <p:nvSpPr>
          <p:cNvPr id="3" name="Content Placeholder 2"/>
          <p:cNvSpPr>
            <a:spLocks noGrp="1"/>
          </p:cNvSpPr>
          <p:nvPr>
            <p:ph sz="quarter" idx="1"/>
          </p:nvPr>
        </p:nvSpPr>
        <p:spPr/>
        <p:txBody>
          <a:bodyPr>
            <a:normAutofit lnSpcReduction="10000"/>
          </a:bodyPr>
          <a:lstStyle/>
          <a:p>
            <a:r>
              <a:rPr lang="en-US" dirty="0"/>
              <a:t>Section One: </a:t>
            </a:r>
          </a:p>
          <a:p>
            <a:pPr>
              <a:lnSpc>
                <a:spcPct val="150000"/>
              </a:lnSpc>
            </a:pPr>
            <a:r>
              <a:rPr lang="en-US" dirty="0"/>
              <a:t>“[all U.S.] citizens . . . shall have the same right to make and enforce contracts, to sue, be parties, and give evidence, to inherit, purchase, lease, sell, hold, and convey real and personal property, and to full and equal benefit of all laws and proceedings for the security of person and property, as is enjoyed by white citizens”</a:t>
            </a:r>
          </a:p>
        </p:txBody>
      </p:sp>
    </p:spTree>
    <p:extLst>
      <p:ext uri="{BB962C8B-B14F-4D97-AF65-F5344CB8AC3E}">
        <p14:creationId xmlns:p14="http://schemas.microsoft.com/office/powerpoint/2010/main" val="2652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Miller’s View</a:t>
            </a:r>
          </a:p>
        </p:txBody>
      </p:sp>
      <p:sp>
        <p:nvSpPr>
          <p:cNvPr id="3" name="Content Placeholder 2"/>
          <p:cNvSpPr>
            <a:spLocks noGrp="1"/>
          </p:cNvSpPr>
          <p:nvPr>
            <p:ph sz="quarter" idx="1"/>
          </p:nvPr>
        </p:nvSpPr>
        <p:spPr/>
        <p:txBody>
          <a:bodyPr>
            <a:normAutofit fontScale="85000" lnSpcReduction="10000"/>
          </a:bodyPr>
          <a:lstStyle/>
          <a:p>
            <a:pPr>
              <a:lnSpc>
                <a:spcPct val="150000"/>
              </a:lnSpc>
            </a:pPr>
            <a:r>
              <a:rPr lang="en-US" dirty="0"/>
              <a:t>CONTRASTS Privileges/Immunities of 14</a:t>
            </a:r>
            <a:r>
              <a:rPr lang="en-US" baseline="30000" dirty="0"/>
              <a:t>th</a:t>
            </a:r>
            <a:r>
              <a:rPr lang="en-US" dirty="0"/>
              <a:t> A. (X)</a:t>
            </a:r>
          </a:p>
          <a:p>
            <a:pPr>
              <a:lnSpc>
                <a:spcPct val="150000"/>
              </a:lnSpc>
            </a:pPr>
            <a:r>
              <a:rPr lang="en-US" dirty="0"/>
              <a:t>With the Privileges/Immunities of Article IV: (Y)</a:t>
            </a:r>
          </a:p>
          <a:p>
            <a:pPr lvl="1">
              <a:lnSpc>
                <a:spcPct val="150000"/>
              </a:lnSpc>
            </a:pPr>
            <a:r>
              <a:rPr lang="en-US" dirty="0">
                <a:solidFill>
                  <a:schemeClr val="tx1"/>
                </a:solidFill>
              </a:rPr>
              <a:t>Art IV: “The Citizens of each State shall be entitled to all Privileges and Immunities of </a:t>
            </a:r>
            <a:r>
              <a:rPr lang="en-US" b="1" dirty="0">
                <a:solidFill>
                  <a:schemeClr val="tx1"/>
                </a:solidFill>
              </a:rPr>
              <a:t>Citizens in the several States</a:t>
            </a:r>
            <a:r>
              <a:rPr lang="en-US" dirty="0">
                <a:solidFill>
                  <a:schemeClr val="tx1"/>
                </a:solidFill>
              </a:rPr>
              <a:t>.”</a:t>
            </a:r>
          </a:p>
          <a:p>
            <a:pPr lvl="2">
              <a:lnSpc>
                <a:spcPct val="150000"/>
              </a:lnSpc>
            </a:pPr>
            <a:r>
              <a:rPr lang="en-US" dirty="0"/>
              <a:t>Defined in </a:t>
            </a:r>
            <a:r>
              <a:rPr lang="en-US" i="1" dirty="0" err="1"/>
              <a:t>Corfield</a:t>
            </a:r>
            <a:r>
              <a:rPr lang="en-US" i="1" dirty="0"/>
              <a:t> v. Coryell</a:t>
            </a:r>
            <a:r>
              <a:rPr lang="en-US" dirty="0"/>
              <a:t> (1823)</a:t>
            </a:r>
            <a:endParaRPr lang="en-US" dirty="0">
              <a:solidFill>
                <a:schemeClr val="tx1"/>
              </a:solidFill>
            </a:endParaRPr>
          </a:p>
          <a:p>
            <a:pPr lvl="1">
              <a:lnSpc>
                <a:spcPct val="150000"/>
              </a:lnSpc>
            </a:pPr>
            <a:r>
              <a:rPr lang="en-US" dirty="0">
                <a:solidFill>
                  <a:schemeClr val="tx1"/>
                </a:solidFill>
              </a:rPr>
              <a:t>XIV Amendment: “No State shall make or enforce any law which shall abridge the privileges or immunities of </a:t>
            </a:r>
            <a:r>
              <a:rPr lang="en-US" b="1" dirty="0">
                <a:solidFill>
                  <a:schemeClr val="tx1"/>
                </a:solidFill>
              </a:rPr>
              <a:t>citizens of the United States</a:t>
            </a:r>
            <a:r>
              <a:rPr lang="en-US" dirty="0">
                <a:solidFill>
                  <a:schemeClr val="tx1"/>
                </a:solidFill>
              </a:rPr>
              <a:t>”</a:t>
            </a:r>
          </a:p>
          <a:p>
            <a:pPr lvl="1">
              <a:lnSpc>
                <a:spcPct val="150000"/>
              </a:lnSpc>
            </a:pPr>
            <a:endParaRPr lang="en-US" dirty="0">
              <a:solidFill>
                <a:schemeClr val="tx1"/>
              </a:solidFill>
            </a:endParaRPr>
          </a:p>
          <a:p>
            <a:pPr>
              <a:lnSpc>
                <a:spcPct val="150000"/>
              </a:lnSpc>
            </a:pPr>
            <a:r>
              <a:rPr lang="en-US" sz="3600" dirty="0"/>
              <a:t>                        X≠Y</a:t>
            </a:r>
            <a:endParaRPr lang="en-US" sz="3600" dirty="0">
              <a:solidFill>
                <a:schemeClr val="tx1"/>
              </a:solidFill>
            </a:endParaRPr>
          </a:p>
        </p:txBody>
      </p:sp>
    </p:spTree>
    <p:extLst>
      <p:ext uri="{BB962C8B-B14F-4D97-AF65-F5344CB8AC3E}">
        <p14:creationId xmlns:p14="http://schemas.microsoft.com/office/powerpoint/2010/main" val="128220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Radical Republicans</a:t>
            </a:r>
          </a:p>
        </p:txBody>
      </p:sp>
      <p:pic>
        <p:nvPicPr>
          <p:cNvPr id="7" name="Content Placeholder 6" descr="Thaddeus_Stevens_-_Brady-Handy-color-crop.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93708" y="1449229"/>
            <a:ext cx="3254433" cy="4526280"/>
          </a:xfrm>
        </p:spPr>
      </p:pic>
      <p:pic>
        <p:nvPicPr>
          <p:cNvPr id="8" name="Content Placeholder 7" descr="CSumner.jpg"/>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98138" y="1371600"/>
            <a:ext cx="3843523" cy="46815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85000" lnSpcReduction="10000"/>
          </a:bodyPr>
          <a:lstStyle/>
          <a:p>
            <a:r>
              <a:rPr lang="en-US" dirty="0"/>
              <a:t>“[W]hat are the privileges and immunities of citizens of the several States? We feel no hesitation in confining these expressions to those privileges and immunities which are fundamental; which belong of right to the citizens of all free governments, and which have at all times been enjoyed by citizens of the several States which compose this Union, from the time of their becoming free, independent, and sovereign. What these fundamental principles are it would be more tedious than difficult to enumerate. They may all, however, be comprehended under the following general heads: protection by the government, with the right to acquire and possess property of every kind and to pursue and obtain happiness and safety, subject, nevertheless, to such restraints as the government may prescribe for the general good of the whole.”</a:t>
            </a:r>
          </a:p>
        </p:txBody>
      </p:sp>
    </p:spTree>
    <p:extLst>
      <p:ext uri="{BB962C8B-B14F-4D97-AF65-F5344CB8AC3E}">
        <p14:creationId xmlns:p14="http://schemas.microsoft.com/office/powerpoint/2010/main" val="646736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fontScale="92500" lnSpcReduction="20000"/>
          </a:bodyPr>
          <a:lstStyle/>
          <a:p>
            <a:r>
              <a:rPr lang="en-US" dirty="0"/>
              <a:t>“those privileges and immunities which are fundamental;</a:t>
            </a:r>
          </a:p>
          <a:p>
            <a:r>
              <a:rPr lang="en-US" dirty="0"/>
              <a:t>“which belong of right to the citizens of all free governments, and </a:t>
            </a:r>
          </a:p>
          <a:p>
            <a:r>
              <a:rPr lang="en-US" dirty="0"/>
              <a:t>“which have at all times been enjoyed by citizens of the several States which compose this Union, from the time of their becoming free, independent, and sovereign.</a:t>
            </a:r>
          </a:p>
          <a:p>
            <a:endParaRPr lang="en-US" dirty="0"/>
          </a:p>
          <a:p>
            <a:r>
              <a:rPr lang="en-US" dirty="0"/>
              <a:t>“comprehended under the following general heads:</a:t>
            </a:r>
          </a:p>
          <a:p>
            <a:pPr lvl="1"/>
            <a:r>
              <a:rPr lang="en-US" dirty="0">
                <a:solidFill>
                  <a:schemeClr val="tx1"/>
                </a:solidFill>
              </a:rPr>
              <a:t>protection by the government, </a:t>
            </a:r>
          </a:p>
          <a:p>
            <a:pPr lvl="1"/>
            <a:r>
              <a:rPr lang="en-US" dirty="0">
                <a:solidFill>
                  <a:schemeClr val="tx1"/>
                </a:solidFill>
              </a:rPr>
              <a:t>with the right to acquire and possess property of every kind and </a:t>
            </a:r>
          </a:p>
          <a:p>
            <a:pPr lvl="1"/>
            <a:r>
              <a:rPr lang="en-US" dirty="0">
                <a:solidFill>
                  <a:schemeClr val="tx1"/>
                </a:solidFill>
              </a:rPr>
              <a:t>to pursue and obtain happiness and safety, </a:t>
            </a:r>
          </a:p>
          <a:p>
            <a:pPr lvl="1"/>
            <a:r>
              <a:rPr lang="en-US"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1282540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a:xfrm>
            <a:off x="304800" y="1524000"/>
            <a:ext cx="8503920" cy="4572000"/>
          </a:xfrm>
        </p:spPr>
        <p:txBody>
          <a:bodyPr>
            <a:normAutofit/>
          </a:bodyPr>
          <a:lstStyle/>
          <a:p>
            <a:r>
              <a:rPr lang="en-US" dirty="0"/>
              <a:t>Fundamental</a:t>
            </a:r>
          </a:p>
          <a:p>
            <a:endParaRPr lang="en-US" dirty="0"/>
          </a:p>
          <a:p>
            <a:r>
              <a:rPr lang="en-US" dirty="0"/>
              <a:t>Belong to the citizens of all free governments, and </a:t>
            </a:r>
          </a:p>
          <a:p>
            <a:endParaRPr lang="en-US" dirty="0"/>
          </a:p>
          <a:p>
            <a:pPr>
              <a:lnSpc>
                <a:spcPct val="150000"/>
              </a:lnSpc>
            </a:pPr>
            <a:r>
              <a:rPr lang="en-US" dirty="0"/>
              <a:t>“which have at all times been enjoyed by citizens of the several States which compose this Union, from the time of their becoming free, independent, and sovereign.”</a:t>
            </a:r>
          </a:p>
          <a:p>
            <a:endParaRPr lang="en-US" dirty="0"/>
          </a:p>
        </p:txBody>
      </p:sp>
    </p:spTree>
    <p:extLst>
      <p:ext uri="{BB962C8B-B14F-4D97-AF65-F5344CB8AC3E}">
        <p14:creationId xmlns:p14="http://schemas.microsoft.com/office/powerpoint/2010/main" val="2299597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lnSpcReduction="10000"/>
          </a:bodyPr>
          <a:lstStyle/>
          <a:p>
            <a:pPr>
              <a:lnSpc>
                <a:spcPct val="150000"/>
              </a:lnSpc>
            </a:pPr>
            <a:r>
              <a:rPr lang="en-US" sz="2400" dirty="0"/>
              <a:t>“comprehended under the following general heads:</a:t>
            </a:r>
          </a:p>
          <a:p>
            <a:pPr lvl="1">
              <a:lnSpc>
                <a:spcPct val="150000"/>
              </a:lnSpc>
            </a:pPr>
            <a:r>
              <a:rPr lang="en-US" sz="2400" dirty="0">
                <a:solidFill>
                  <a:schemeClr val="tx1"/>
                </a:solidFill>
              </a:rPr>
              <a:t>protection by the government, </a:t>
            </a:r>
          </a:p>
          <a:p>
            <a:pPr lvl="1">
              <a:lnSpc>
                <a:spcPct val="150000"/>
              </a:lnSpc>
            </a:pPr>
            <a:r>
              <a:rPr lang="en-US" sz="2400" dirty="0">
                <a:solidFill>
                  <a:schemeClr val="tx1"/>
                </a:solidFill>
              </a:rPr>
              <a:t>with the right to acquire and possess property of every kind and </a:t>
            </a:r>
          </a:p>
          <a:p>
            <a:pPr lvl="1">
              <a:lnSpc>
                <a:spcPct val="150000"/>
              </a:lnSpc>
            </a:pPr>
            <a:r>
              <a:rPr lang="en-US" sz="2400" dirty="0">
                <a:solidFill>
                  <a:schemeClr val="tx1"/>
                </a:solidFill>
              </a:rPr>
              <a:t>to pursue and obtain happiness and safety, </a:t>
            </a:r>
          </a:p>
          <a:p>
            <a:pPr lvl="1">
              <a:lnSpc>
                <a:spcPct val="150000"/>
              </a:lnSpc>
            </a:pPr>
            <a:r>
              <a:rPr lang="en-US" sz="2400" dirty="0">
                <a:solidFill>
                  <a:schemeClr val="tx1"/>
                </a:solidFill>
              </a:rPr>
              <a:t>subject, nevertheless, to such restraints as the government may prescribe for the general good of the whole.”</a:t>
            </a:r>
          </a:p>
        </p:txBody>
      </p:sp>
    </p:spTree>
    <p:extLst>
      <p:ext uri="{BB962C8B-B14F-4D97-AF65-F5344CB8AC3E}">
        <p14:creationId xmlns:p14="http://schemas.microsoft.com/office/powerpoint/2010/main" val="287825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i="1" dirty="0" err="1"/>
              <a:t>Corfield</a:t>
            </a:r>
            <a:r>
              <a:rPr lang="en-US" i="1" dirty="0"/>
              <a:t> v. Coryell</a:t>
            </a:r>
            <a:r>
              <a:rPr lang="en-US" dirty="0"/>
              <a:t> (1823)</a:t>
            </a:r>
            <a:endParaRPr lang="en-US" i="1" dirty="0"/>
          </a:p>
        </p:txBody>
      </p:sp>
      <p:sp>
        <p:nvSpPr>
          <p:cNvPr id="3" name="Content Placeholder 2"/>
          <p:cNvSpPr>
            <a:spLocks noGrp="1"/>
          </p:cNvSpPr>
          <p:nvPr>
            <p:ph sz="quarter" idx="1"/>
          </p:nvPr>
        </p:nvSpPr>
        <p:spPr/>
        <p:txBody>
          <a:bodyPr>
            <a:normAutofit/>
          </a:bodyPr>
          <a:lstStyle/>
          <a:p>
            <a:pPr>
              <a:lnSpc>
                <a:spcPct val="150000"/>
              </a:lnSpc>
            </a:pPr>
            <a:r>
              <a:rPr lang="en-US" sz="2400" dirty="0"/>
              <a:t>Miller: </a:t>
            </a:r>
          </a:p>
          <a:p>
            <a:pPr>
              <a:lnSpc>
                <a:spcPct val="150000"/>
              </a:lnSpc>
            </a:pPr>
            <a:r>
              <a:rPr lang="en-US" sz="3200" dirty="0"/>
              <a:t>“</a:t>
            </a:r>
            <a:r>
              <a:rPr lang="en-US" sz="2800" dirty="0"/>
              <a:t>nearly every civil right for the establishment and protection of which organized government is instituted”</a:t>
            </a:r>
          </a:p>
          <a:p>
            <a:pPr>
              <a:lnSpc>
                <a:spcPct val="150000"/>
              </a:lnSpc>
            </a:pPr>
            <a:r>
              <a:rPr lang="en-US" sz="2800" dirty="0"/>
              <a:t>NOT protected by the FOURTEENTH Amendment</a:t>
            </a:r>
          </a:p>
          <a:p>
            <a:pPr lvl="1">
              <a:lnSpc>
                <a:spcPct val="150000"/>
              </a:lnSpc>
            </a:pPr>
            <a:r>
              <a:rPr lang="en-US" sz="1800" dirty="0">
                <a:solidFill>
                  <a:schemeClr val="tx1"/>
                </a:solidFill>
              </a:rPr>
              <a:t>U.S. citizenship vs. State citizenship</a:t>
            </a:r>
          </a:p>
          <a:p>
            <a:pPr lvl="1">
              <a:lnSpc>
                <a:spcPct val="150000"/>
              </a:lnSpc>
            </a:pPr>
            <a:r>
              <a:rPr lang="en-US" sz="1800" dirty="0">
                <a:solidFill>
                  <a:schemeClr val="tx1"/>
                </a:solidFill>
              </a:rPr>
              <a:t>TOO radical a change in constitutional structure</a:t>
            </a:r>
          </a:p>
          <a:p>
            <a:pPr>
              <a:lnSpc>
                <a:spcPct val="150000"/>
              </a:lnSpc>
            </a:pPr>
            <a:endParaRPr lang="en-US" sz="2800" dirty="0"/>
          </a:p>
          <a:p>
            <a:pPr>
              <a:lnSpc>
                <a:spcPct val="150000"/>
              </a:lnSpc>
            </a:pPr>
            <a:endParaRPr lang="en-US" sz="3200" dirty="0">
              <a:solidFill>
                <a:schemeClr val="tx1"/>
              </a:solidFill>
            </a:endParaRPr>
          </a:p>
        </p:txBody>
      </p:sp>
    </p:spTree>
    <p:extLst>
      <p:ext uri="{BB962C8B-B14F-4D97-AF65-F5344CB8AC3E}">
        <p14:creationId xmlns:p14="http://schemas.microsoft.com/office/powerpoint/2010/main" val="3846348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 or Is (14</a:t>
            </a:r>
            <a:r>
              <a:rPr lang="en-US" baseline="30000" dirty="0"/>
              <a:t>th</a:t>
            </a:r>
            <a:r>
              <a:rPr lang="en-US" dirty="0"/>
              <a:t> A.) according to Miller</a:t>
            </a:r>
          </a:p>
        </p:txBody>
      </p:sp>
      <p:sp>
        <p:nvSpPr>
          <p:cNvPr id="3" name="Content Placeholder 2"/>
          <p:cNvSpPr>
            <a:spLocks noGrp="1"/>
          </p:cNvSpPr>
          <p:nvPr>
            <p:ph sz="quarter" idx="1"/>
          </p:nvPr>
        </p:nvSpPr>
        <p:spPr/>
        <p:txBody>
          <a:bodyPr/>
          <a:lstStyle/>
          <a:p>
            <a:r>
              <a:rPr lang="en-US" dirty="0"/>
              <a:t>Rights supplied by federal (constitutional?) law</a:t>
            </a:r>
          </a:p>
          <a:p>
            <a:pPr lvl="1">
              <a:lnSpc>
                <a:spcPct val="150000"/>
              </a:lnSpc>
            </a:pPr>
            <a:r>
              <a:rPr lang="en-US" b="1" dirty="0">
                <a:solidFill>
                  <a:schemeClr val="tx1"/>
                </a:solidFill>
              </a:rPr>
              <a:t>Travel to national capital</a:t>
            </a:r>
          </a:p>
          <a:p>
            <a:pPr lvl="1">
              <a:lnSpc>
                <a:spcPct val="150000"/>
              </a:lnSpc>
            </a:pPr>
            <a:r>
              <a:rPr lang="en-US" b="1" dirty="0">
                <a:solidFill>
                  <a:schemeClr val="tx1"/>
                </a:solidFill>
              </a:rPr>
              <a:t>Access to seaports</a:t>
            </a:r>
          </a:p>
          <a:p>
            <a:pPr lvl="1">
              <a:lnSpc>
                <a:spcPct val="150000"/>
              </a:lnSpc>
            </a:pPr>
            <a:r>
              <a:rPr lang="en-US" b="1" dirty="0">
                <a:solidFill>
                  <a:schemeClr val="tx1"/>
                </a:solidFill>
              </a:rPr>
              <a:t>Use of navigable waters</a:t>
            </a:r>
          </a:p>
          <a:p>
            <a:pPr lvl="1">
              <a:lnSpc>
                <a:spcPct val="150000"/>
              </a:lnSpc>
            </a:pPr>
            <a:r>
              <a:rPr lang="en-US" b="1" dirty="0">
                <a:solidFill>
                  <a:schemeClr val="tx1"/>
                </a:solidFill>
              </a:rPr>
              <a:t>Protection when on the high seas</a:t>
            </a:r>
          </a:p>
          <a:p>
            <a:pPr lvl="2">
              <a:lnSpc>
                <a:spcPct val="150000"/>
              </a:lnSpc>
            </a:pPr>
            <a:r>
              <a:rPr lang="en-US" b="1" dirty="0"/>
              <a:t>Or when in foreign country</a:t>
            </a:r>
          </a:p>
          <a:p>
            <a:pPr lvl="1">
              <a:lnSpc>
                <a:spcPct val="150000"/>
              </a:lnSpc>
            </a:pPr>
            <a:r>
              <a:rPr lang="en-US" b="1" dirty="0">
                <a:solidFill>
                  <a:schemeClr val="tx1"/>
                </a:solidFill>
              </a:rPr>
              <a:t>Writ of Habeas Corpus</a:t>
            </a:r>
          </a:p>
          <a:p>
            <a:pPr lvl="1">
              <a:lnSpc>
                <a:spcPct val="150000"/>
              </a:lnSpc>
            </a:pPr>
            <a:r>
              <a:rPr lang="en-US" b="1" dirty="0">
                <a:solidFill>
                  <a:schemeClr val="tx1"/>
                </a:solidFill>
              </a:rPr>
              <a:t>Right to assemble and petition</a:t>
            </a:r>
          </a:p>
          <a:p>
            <a:pPr lvl="1"/>
            <a:endParaRPr lang="en-US" dirty="0"/>
          </a:p>
          <a:p>
            <a:endParaRPr lang="en-US" dirty="0"/>
          </a:p>
        </p:txBody>
      </p:sp>
    </p:spTree>
    <p:extLst>
      <p:ext uri="{BB962C8B-B14F-4D97-AF65-F5344CB8AC3E}">
        <p14:creationId xmlns:p14="http://schemas.microsoft.com/office/powerpoint/2010/main" val="970503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Protection Interpretation</a:t>
            </a:r>
          </a:p>
        </p:txBody>
      </p:sp>
      <p:sp>
        <p:nvSpPr>
          <p:cNvPr id="3" name="Content Placeholder 2"/>
          <p:cNvSpPr>
            <a:spLocks noGrp="1"/>
          </p:cNvSpPr>
          <p:nvPr>
            <p:ph sz="quarter" idx="1"/>
          </p:nvPr>
        </p:nvSpPr>
        <p:spPr/>
        <p:txBody>
          <a:bodyPr/>
          <a:lstStyle/>
          <a:p>
            <a:endParaRPr lang="en-US" dirty="0"/>
          </a:p>
          <a:p>
            <a:r>
              <a:rPr lang="en-US" dirty="0"/>
              <a:t>Fourteenth Amendment guarantees not just equality or “parity” of right</a:t>
            </a:r>
          </a:p>
          <a:p>
            <a:endParaRPr lang="en-US" dirty="0"/>
          </a:p>
          <a:p>
            <a:endParaRPr lang="en-US" dirty="0"/>
          </a:p>
          <a:p>
            <a:r>
              <a:rPr lang="en-US" dirty="0"/>
              <a:t>But protects right itself from infringement</a:t>
            </a:r>
          </a:p>
        </p:txBody>
      </p:sp>
    </p:spTree>
    <p:extLst>
      <p:ext uri="{BB962C8B-B14F-4D97-AF65-F5344CB8AC3E}">
        <p14:creationId xmlns:p14="http://schemas.microsoft.com/office/powerpoint/2010/main" val="178698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of Rights Interpretation</a:t>
            </a:r>
          </a:p>
        </p:txBody>
      </p:sp>
      <p:sp>
        <p:nvSpPr>
          <p:cNvPr id="3" name="Content Placeholder 2"/>
          <p:cNvSpPr>
            <a:spLocks noGrp="1"/>
          </p:cNvSpPr>
          <p:nvPr>
            <p:ph sz="quarter" idx="1"/>
          </p:nvPr>
        </p:nvSpPr>
        <p:spPr/>
        <p:txBody>
          <a:bodyPr/>
          <a:lstStyle/>
          <a:p>
            <a:r>
              <a:rPr lang="en-US" dirty="0"/>
              <a:t>Makes individual rights in first 8 amendments</a:t>
            </a:r>
          </a:p>
          <a:p>
            <a:endParaRPr lang="en-US" dirty="0"/>
          </a:p>
          <a:p>
            <a:r>
              <a:rPr lang="en-US" dirty="0"/>
              <a:t>Limitations on STATE as well as federal power</a:t>
            </a:r>
          </a:p>
          <a:p>
            <a:pPr lvl="1">
              <a:lnSpc>
                <a:spcPct val="200000"/>
              </a:lnSpc>
            </a:pPr>
            <a:r>
              <a:rPr lang="en-US" dirty="0">
                <a:solidFill>
                  <a:schemeClr val="tx1"/>
                </a:solidFill>
              </a:rPr>
              <a:t>Overruling </a:t>
            </a:r>
            <a:r>
              <a:rPr lang="en-US" i="1" dirty="0">
                <a:solidFill>
                  <a:schemeClr val="tx1"/>
                </a:solidFill>
              </a:rPr>
              <a:t>Barron v. Baltimore</a:t>
            </a:r>
          </a:p>
          <a:p>
            <a:pPr lvl="1">
              <a:lnSpc>
                <a:spcPct val="200000"/>
              </a:lnSpc>
            </a:pPr>
            <a:r>
              <a:rPr lang="en-US" dirty="0">
                <a:solidFill>
                  <a:schemeClr val="tx1"/>
                </a:solidFill>
              </a:rPr>
              <a:t>Senator Howard’s speech</a:t>
            </a:r>
          </a:p>
        </p:txBody>
      </p:sp>
    </p:spTree>
    <p:extLst>
      <p:ext uri="{BB962C8B-B14F-4D97-AF65-F5344CB8AC3E}">
        <p14:creationId xmlns:p14="http://schemas.microsoft.com/office/powerpoint/2010/main" val="4177108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 check” Theory</a:t>
            </a:r>
          </a:p>
        </p:txBody>
      </p:sp>
      <p:sp>
        <p:nvSpPr>
          <p:cNvPr id="3" name="Content Placeholder 2"/>
          <p:cNvSpPr>
            <a:spLocks noGrp="1"/>
          </p:cNvSpPr>
          <p:nvPr>
            <p:ph sz="quarter" idx="1"/>
          </p:nvPr>
        </p:nvSpPr>
        <p:spPr/>
        <p:txBody>
          <a:bodyPr/>
          <a:lstStyle/>
          <a:p>
            <a:r>
              <a:rPr lang="en-US" dirty="0"/>
              <a:t>Cannot be defined</a:t>
            </a:r>
          </a:p>
          <a:p>
            <a:endParaRPr lang="en-US" dirty="0"/>
          </a:p>
          <a:p>
            <a:r>
              <a:rPr lang="en-US" dirty="0"/>
              <a:t>Evolving/future discovery</a:t>
            </a:r>
          </a:p>
          <a:p>
            <a:endParaRPr lang="en-US" dirty="0"/>
          </a:p>
          <a:p>
            <a:r>
              <a:rPr lang="en-US" dirty="0"/>
              <a:t>By WHOM?</a:t>
            </a:r>
          </a:p>
        </p:txBody>
      </p:sp>
    </p:spTree>
    <p:extLst>
      <p:ext uri="{BB962C8B-B14F-4D97-AF65-F5344CB8AC3E}">
        <p14:creationId xmlns:p14="http://schemas.microsoft.com/office/powerpoint/2010/main" val="3007577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645724"/>
            <a:ext cx="6480174" cy="1840675"/>
          </a:xfrm>
        </p:spPr>
        <p:txBody>
          <a:bodyPr>
            <a:normAutofit/>
          </a:bodyPr>
          <a:lstStyle/>
          <a:p>
            <a:r>
              <a:rPr lang="en-US" sz="2400" dirty="0"/>
              <a:t>1869-1877</a:t>
            </a:r>
          </a:p>
        </p:txBody>
      </p:sp>
      <p:sp>
        <p:nvSpPr>
          <p:cNvPr id="3" name="Title 2"/>
          <p:cNvSpPr>
            <a:spLocks noGrp="1"/>
          </p:cNvSpPr>
          <p:nvPr>
            <p:ph type="title"/>
          </p:nvPr>
        </p:nvSpPr>
        <p:spPr/>
        <p:txBody>
          <a:bodyPr/>
          <a:lstStyle/>
          <a:p>
            <a:r>
              <a:rPr lang="en-US" dirty="0"/>
              <a:t>Congressional Reconstruction</a:t>
            </a:r>
          </a:p>
        </p:txBody>
      </p:sp>
    </p:spTree>
    <p:extLst>
      <p:ext uri="{BB962C8B-B14F-4D97-AF65-F5344CB8AC3E}">
        <p14:creationId xmlns:p14="http://schemas.microsoft.com/office/powerpoint/2010/main" val="89674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Black Codes</a:t>
            </a:r>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4600" y="2286000"/>
            <a:ext cx="3962400" cy="3505199"/>
          </a:xfrm>
        </p:spPr>
      </p:pic>
    </p:spTree>
    <p:extLst>
      <p:ext uri="{BB962C8B-B14F-4D97-AF65-F5344CB8AC3E}">
        <p14:creationId xmlns:p14="http://schemas.microsoft.com/office/powerpoint/2010/main" val="2245392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 supreme</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2514600"/>
            <a:ext cx="5791200" cy="2438400"/>
          </a:xfrm>
        </p:spPr>
      </p:pic>
    </p:spTree>
    <p:extLst>
      <p:ext uri="{BB962C8B-B14F-4D97-AF65-F5344CB8AC3E}">
        <p14:creationId xmlns:p14="http://schemas.microsoft.com/office/powerpoint/2010/main" val="980712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Impeachment of Johnson</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2209800"/>
            <a:ext cx="5410200" cy="3200399"/>
          </a:xfrm>
        </p:spPr>
      </p:pic>
    </p:spTree>
    <p:extLst>
      <p:ext uri="{BB962C8B-B14F-4D97-AF65-F5344CB8AC3E}">
        <p14:creationId xmlns:p14="http://schemas.microsoft.com/office/powerpoint/2010/main" val="381147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09800" y="2209800"/>
            <a:ext cx="4876800" cy="3352800"/>
          </a:xfrm>
        </p:spPr>
      </p:pic>
    </p:spTree>
    <p:extLst>
      <p:ext uri="{BB962C8B-B14F-4D97-AF65-F5344CB8AC3E}">
        <p14:creationId xmlns:p14="http://schemas.microsoft.com/office/powerpoint/2010/main" val="488373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Democrat ticket for election of 1868</a:t>
            </a:r>
          </a:p>
        </p:txBody>
      </p:sp>
      <p:pic>
        <p:nvPicPr>
          <p:cNvPr id="15363" name="Content Placeholder 3" descr="fig_15_12.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241580" y="1527175"/>
            <a:ext cx="2624328" cy="4572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1868</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0632" y="1828800"/>
            <a:ext cx="6642735" cy="4217610"/>
          </a:xfrm>
        </p:spPr>
      </p:pic>
    </p:spTree>
    <p:extLst>
      <p:ext uri="{BB962C8B-B14F-4D97-AF65-F5344CB8AC3E}">
        <p14:creationId xmlns:p14="http://schemas.microsoft.com/office/powerpoint/2010/main" val="766069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15</a:t>
            </a:r>
            <a:r>
              <a:rPr lang="en-US" baseline="30000" dirty="0"/>
              <a:t>th</a:t>
            </a:r>
            <a:r>
              <a:rPr lang="en-US" dirty="0"/>
              <a:t> Amendment</a:t>
            </a:r>
          </a:p>
        </p:txBody>
      </p:sp>
      <p:pic>
        <p:nvPicPr>
          <p:cNvPr id="4" name="Content Placeholder 3" descr="fig_15_13.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223463" y="1527175"/>
            <a:ext cx="6660561" cy="4572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“The First Vote”</a:t>
            </a:r>
          </a:p>
        </p:txBody>
      </p:sp>
      <p:pic>
        <p:nvPicPr>
          <p:cNvPr id="21507" name="Content Placeholder 3" descr="fig_15_17.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601500" y="1527175"/>
            <a:ext cx="3904488" cy="4572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and white members of MS Senate, 1874-5</a:t>
            </a:r>
          </a:p>
        </p:txBody>
      </p:sp>
      <p:pic>
        <p:nvPicPr>
          <p:cNvPr id="4" name="Content Placeholder 3" descr="fig_15_18.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199164" y="1527175"/>
            <a:ext cx="4709160" cy="4572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Blacks electioneering among blacks</a:t>
            </a:r>
          </a:p>
        </p:txBody>
      </p:sp>
      <p:pic>
        <p:nvPicPr>
          <p:cNvPr id="4" name="Content Placeholder 3" descr="fig_15_16.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472216" y="1527175"/>
            <a:ext cx="6163056" cy="4572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First time blacks and whites serving together on a jury</a:t>
            </a:r>
          </a:p>
        </p:txBody>
      </p:sp>
      <p:pic>
        <p:nvPicPr>
          <p:cNvPr id="24579" name="Content Placeholder 3" descr="fig_15_19.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990600" y="1905000"/>
            <a:ext cx="7340366" cy="4343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1866</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81200" y="1905000"/>
            <a:ext cx="5181600" cy="3581400"/>
          </a:xfrm>
        </p:spPr>
      </p:pic>
    </p:spTree>
    <p:extLst>
      <p:ext uri="{BB962C8B-B14F-4D97-AF65-F5344CB8AC3E}">
        <p14:creationId xmlns:p14="http://schemas.microsoft.com/office/powerpoint/2010/main" val="3761563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Black students outside schoolhouse</a:t>
            </a:r>
          </a:p>
        </p:txBody>
      </p:sp>
      <p:pic>
        <p:nvPicPr>
          <p:cNvPr id="26627" name="Content Placeholder 3" descr="fig_15_21.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668812" y="1527175"/>
            <a:ext cx="5769864" cy="4572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KKK forced many Republicans from positions</a:t>
            </a:r>
          </a:p>
        </p:txBody>
      </p:sp>
      <p:pic>
        <p:nvPicPr>
          <p:cNvPr id="27651" name="Content Placeholder 3" descr="fig_15_23.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036821" y="1527175"/>
            <a:ext cx="7033846" cy="4572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Nathan Bedford Forrest</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43200" y="2133600"/>
            <a:ext cx="3581400" cy="3810000"/>
          </a:xfrm>
        </p:spPr>
      </p:pic>
    </p:spTree>
    <p:extLst>
      <p:ext uri="{BB962C8B-B14F-4D97-AF65-F5344CB8AC3E}">
        <p14:creationId xmlns:p14="http://schemas.microsoft.com/office/powerpoint/2010/main" val="3056777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MS Klan member in his hooded disguise</a:t>
            </a:r>
          </a:p>
        </p:txBody>
      </p:sp>
      <p:pic>
        <p:nvPicPr>
          <p:cNvPr id="28675" name="Content Placeholder 3" descr="fig_15_24.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974118" y="1527175"/>
            <a:ext cx="3159252" cy="4572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Klan: resented blacks getting ahead</a:t>
            </a:r>
          </a:p>
        </p:txBody>
      </p:sp>
      <p:pic>
        <p:nvPicPr>
          <p:cNvPr id="4" name="Content Placeholder 3" descr="Misissippi_ku_klux.jpg"/>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258344" y="2113915"/>
            <a:ext cx="2590800" cy="339852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Colfax Massacre</a:t>
            </a:r>
          </a:p>
        </p:txBody>
      </p:sp>
      <p:sp>
        <p:nvSpPr>
          <p:cNvPr id="3" name="Content Placeholder 2"/>
          <p:cNvSpPr>
            <a:spLocks noGrp="1"/>
          </p:cNvSpPr>
          <p:nvPr>
            <p:ph sz="quarter" idx="1"/>
          </p:nvPr>
        </p:nvSpPr>
        <p:spPr/>
        <p:txBody>
          <a:bodyPr/>
          <a:lstStyle/>
          <a:p>
            <a:r>
              <a:rPr lang="en-US" dirty="0"/>
              <a:t>Worst Klan violence in 19</a:t>
            </a:r>
            <a:r>
              <a:rPr lang="en-US" baseline="30000" dirty="0"/>
              <a:t>th</a:t>
            </a:r>
            <a:r>
              <a:rPr lang="en-US" dirty="0"/>
              <a:t> century</a:t>
            </a:r>
          </a:p>
          <a:p>
            <a:endParaRPr lang="en-US" dirty="0"/>
          </a:p>
          <a:p>
            <a:r>
              <a:rPr lang="en-US" dirty="0"/>
              <a:t>Blacks in Grant Parish, LA, in 1873 tired to organize selves to prevent Klan from disrupting local government</a:t>
            </a:r>
          </a:p>
          <a:p>
            <a:endParaRPr lang="en-US" dirty="0"/>
          </a:p>
          <a:p>
            <a:r>
              <a:rPr lang="en-US" dirty="0"/>
              <a:t>After 3 weeks of standoff, whites attacked black town and slaughtered everyone in their path: 280 blacks died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Colfax Massacre</a:t>
            </a:r>
          </a:p>
        </p:txBody>
      </p:sp>
      <p:pic>
        <p:nvPicPr>
          <p:cNvPr id="4" name="Content Placeholder 3" descr="ColfaxMassacre.jpg"/>
          <p:cNvPicPr>
            <a:picLocks noGrp="1" noChangeAspect="1"/>
          </p:cNvPicPr>
          <p:nvPr>
            <p:ph sz="quarter" idx="1"/>
          </p:nvPr>
        </p:nvPicPr>
        <p:blipFill>
          <a:blip r:embed="rId2" cstate="print"/>
          <a:stretch>
            <a:fillRect/>
          </a:stretch>
        </p:blipFill>
        <p:spPr>
          <a:xfrm>
            <a:off x="2133600" y="1628422"/>
            <a:ext cx="5029200" cy="4563534"/>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as president</a:t>
            </a:r>
          </a:p>
        </p:txBody>
      </p:sp>
      <p:pic>
        <p:nvPicPr>
          <p:cNvPr id="4" name="Content Placeholder 3" descr="220px-Ulysses_Grant_1870-1880.jpg"/>
          <p:cNvPicPr>
            <a:picLocks noGrp="1" noChangeAspect="1"/>
          </p:cNvPicPr>
          <p:nvPr>
            <p:ph sz="quarter" idx="1"/>
          </p:nvPr>
        </p:nvPicPr>
        <p:blipFill>
          <a:blip r:embed="rId2" cstate="print"/>
          <a:stretch>
            <a:fillRect/>
          </a:stretch>
        </p:blipFill>
        <p:spPr>
          <a:xfrm>
            <a:off x="3047221" y="1600200"/>
            <a:ext cx="2972579" cy="3958941"/>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1872</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774662"/>
            <a:ext cx="7047614" cy="4456579"/>
          </a:xfrm>
        </p:spPr>
      </p:pic>
    </p:spTree>
    <p:extLst>
      <p:ext uri="{BB962C8B-B14F-4D97-AF65-F5344CB8AC3E}">
        <p14:creationId xmlns:p14="http://schemas.microsoft.com/office/powerpoint/2010/main" val="1265694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1775361"/>
          </a:xfrm>
        </p:spPr>
        <p:txBody>
          <a:bodyPr>
            <a:normAutofit fontScale="92500" lnSpcReduction="20000"/>
          </a:bodyPr>
          <a:lstStyle/>
          <a:p>
            <a:r>
              <a:rPr lang="en-US" sz="2400" cap="none" dirty="0"/>
              <a:t>Judicial Interment of Reconstruction</a:t>
            </a:r>
          </a:p>
          <a:p>
            <a:r>
              <a:rPr lang="en-US" sz="2400" cap="none" dirty="0"/>
              <a:t>&amp;</a:t>
            </a:r>
          </a:p>
          <a:p>
            <a:r>
              <a:rPr lang="en-US" sz="2400" cap="none" dirty="0"/>
              <a:t>Birth of the</a:t>
            </a:r>
          </a:p>
          <a:p>
            <a:r>
              <a:rPr lang="en-US" sz="2400" cap="none" dirty="0"/>
              <a:t>State-Action Doctrine</a:t>
            </a:r>
          </a:p>
          <a:p>
            <a:endParaRPr lang="en-US" sz="2400" cap="none" dirty="0"/>
          </a:p>
        </p:txBody>
      </p:sp>
      <p:sp>
        <p:nvSpPr>
          <p:cNvPr id="3" name="Title 2"/>
          <p:cNvSpPr>
            <a:spLocks noGrp="1"/>
          </p:cNvSpPr>
          <p:nvPr>
            <p:ph type="title"/>
          </p:nvPr>
        </p:nvSpPr>
        <p:spPr/>
        <p:txBody>
          <a:bodyPr/>
          <a:lstStyle/>
          <a:p>
            <a:r>
              <a:rPr lang="en-US" dirty="0"/>
              <a:t>1875 Act &amp; the </a:t>
            </a:r>
            <a:r>
              <a:rPr lang="en-US" i="1" dirty="0"/>
              <a:t>Civil Rights Cases</a:t>
            </a:r>
          </a:p>
        </p:txBody>
      </p:sp>
    </p:spTree>
    <p:extLst>
      <p:ext uri="{BB962C8B-B14F-4D97-AF65-F5344CB8AC3E}">
        <p14:creationId xmlns:p14="http://schemas.microsoft.com/office/powerpoint/2010/main" val="285175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of 1866</a:t>
            </a:r>
          </a:p>
        </p:txBody>
      </p:sp>
      <p:sp>
        <p:nvSpPr>
          <p:cNvPr id="3" name="Content Placeholder 2"/>
          <p:cNvSpPr>
            <a:spLocks noGrp="1"/>
          </p:cNvSpPr>
          <p:nvPr>
            <p:ph sz="quarter" idx="1"/>
          </p:nvPr>
        </p:nvSpPr>
        <p:spPr/>
        <p:txBody>
          <a:bodyPr/>
          <a:lstStyle/>
          <a:p>
            <a:endParaRPr lang="en-US" dirty="0"/>
          </a:p>
          <a:p>
            <a:r>
              <a:rPr lang="en-US" dirty="0"/>
              <a:t>What did it do?</a:t>
            </a:r>
          </a:p>
          <a:p>
            <a:endParaRPr lang="en-US" dirty="0"/>
          </a:p>
          <a:p>
            <a:endParaRPr lang="en-US" dirty="0"/>
          </a:p>
          <a:p>
            <a:r>
              <a:rPr lang="en-US" dirty="0"/>
              <a:t>What gave Congress the power to enact it?</a:t>
            </a:r>
          </a:p>
        </p:txBody>
      </p:sp>
    </p:spTree>
    <p:extLst>
      <p:ext uri="{BB962C8B-B14F-4D97-AF65-F5344CB8AC3E}">
        <p14:creationId xmlns:p14="http://schemas.microsoft.com/office/powerpoint/2010/main" val="2651733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1775361"/>
          </a:xfrm>
        </p:spPr>
        <p:txBody>
          <a:bodyPr>
            <a:normAutofit/>
          </a:bodyPr>
          <a:lstStyle/>
          <a:p>
            <a:r>
              <a:rPr lang="en-US" sz="2400" cap="none" dirty="0"/>
              <a:t>High-water Mark</a:t>
            </a:r>
          </a:p>
          <a:p>
            <a:r>
              <a:rPr lang="en-US" sz="2400" cap="none" dirty="0"/>
              <a:t>for (the first)</a:t>
            </a:r>
          </a:p>
          <a:p>
            <a:r>
              <a:rPr lang="en-US" sz="2400" cap="none" dirty="0"/>
              <a:t>Reconstruction</a:t>
            </a:r>
          </a:p>
          <a:p>
            <a:endParaRPr lang="en-US" sz="2400" cap="none" dirty="0"/>
          </a:p>
        </p:txBody>
      </p:sp>
      <p:sp>
        <p:nvSpPr>
          <p:cNvPr id="3" name="Title 2"/>
          <p:cNvSpPr>
            <a:spLocks noGrp="1"/>
          </p:cNvSpPr>
          <p:nvPr>
            <p:ph type="title"/>
          </p:nvPr>
        </p:nvSpPr>
        <p:spPr/>
        <p:txBody>
          <a:bodyPr/>
          <a:lstStyle/>
          <a:p>
            <a:r>
              <a:rPr lang="en-US" dirty="0"/>
              <a:t>The Civil Rights Act of 1875</a:t>
            </a:r>
            <a:endParaRPr lang="en-US" i="1" dirty="0"/>
          </a:p>
        </p:txBody>
      </p:sp>
    </p:spTree>
    <p:extLst>
      <p:ext uri="{BB962C8B-B14F-4D97-AF65-F5344CB8AC3E}">
        <p14:creationId xmlns:p14="http://schemas.microsoft.com/office/powerpoint/2010/main" val="159528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a:xfrm>
            <a:off x="301752" y="1371600"/>
            <a:ext cx="8503920" cy="4727448"/>
          </a:xfrm>
        </p:spPr>
        <p:txBody>
          <a:bodyPr>
            <a:noAutofit/>
          </a:bodyPr>
          <a:lstStyle/>
          <a:p>
            <a:pPr>
              <a:lnSpc>
                <a:spcPct val="150000"/>
              </a:lnSpc>
            </a:pPr>
            <a:r>
              <a:rPr lang="en-US" sz="3200" dirty="0"/>
              <a:t>Provided that “all persons within the jurisdiction of the United States shall be entitled to the full and equal enjoyment of the accommodations, advantages, facilities, and privileges of inns, public conveyances on land or water, theatres, and other places of public amusement . . . ”</a:t>
            </a:r>
          </a:p>
        </p:txBody>
      </p:sp>
    </p:spTree>
    <p:extLst>
      <p:ext uri="{BB962C8B-B14F-4D97-AF65-F5344CB8AC3E}">
        <p14:creationId xmlns:p14="http://schemas.microsoft.com/office/powerpoint/2010/main" val="2252417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1</a:t>
            </a:r>
          </a:p>
        </p:txBody>
      </p:sp>
      <p:sp>
        <p:nvSpPr>
          <p:cNvPr id="3" name="Content Placeholder 2"/>
          <p:cNvSpPr>
            <a:spLocks noGrp="1"/>
          </p:cNvSpPr>
          <p:nvPr>
            <p:ph sz="quarter" idx="1"/>
          </p:nvPr>
        </p:nvSpPr>
        <p:spPr/>
        <p:txBody>
          <a:bodyPr>
            <a:noAutofit/>
          </a:bodyPr>
          <a:lstStyle/>
          <a:p>
            <a:pPr>
              <a:lnSpc>
                <a:spcPct val="150000"/>
              </a:lnSpc>
            </a:pPr>
            <a:r>
              <a:rPr lang="en-US" sz="3600" dirty="0"/>
              <a:t>“. . . subject only to the conditions and limitations established by law and applicable alike to citizens of every race and color, regardless of any condition of servitude.”</a:t>
            </a:r>
          </a:p>
        </p:txBody>
      </p:sp>
    </p:spTree>
    <p:extLst>
      <p:ext uri="{BB962C8B-B14F-4D97-AF65-F5344CB8AC3E}">
        <p14:creationId xmlns:p14="http://schemas.microsoft.com/office/powerpoint/2010/main" val="736214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Act of 1875, Section 2</a:t>
            </a:r>
          </a:p>
        </p:txBody>
      </p:sp>
      <p:sp>
        <p:nvSpPr>
          <p:cNvPr id="3" name="Content Placeholder 2"/>
          <p:cNvSpPr>
            <a:spLocks noGrp="1"/>
          </p:cNvSpPr>
          <p:nvPr>
            <p:ph sz="quarter" idx="1"/>
          </p:nvPr>
        </p:nvSpPr>
        <p:spPr>
          <a:xfrm>
            <a:off x="301752" y="1981200"/>
            <a:ext cx="8503920" cy="4117848"/>
          </a:xfrm>
        </p:spPr>
        <p:txBody>
          <a:bodyPr>
            <a:normAutofit/>
          </a:bodyPr>
          <a:lstStyle/>
          <a:p>
            <a:pPr>
              <a:lnSpc>
                <a:spcPct val="300000"/>
              </a:lnSpc>
            </a:pPr>
            <a:r>
              <a:rPr lang="en-US" sz="2800" dirty="0"/>
              <a:t>Section 2 provided criminal penalties and authorized civil suits for the award of monetary penalties.</a:t>
            </a:r>
          </a:p>
        </p:txBody>
      </p:sp>
    </p:spTree>
    <p:extLst>
      <p:ext uri="{BB962C8B-B14F-4D97-AF65-F5344CB8AC3E}">
        <p14:creationId xmlns:p14="http://schemas.microsoft.com/office/powerpoint/2010/main" val="202835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1876</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2485" y="2057400"/>
            <a:ext cx="7168515" cy="4038600"/>
          </a:xfrm>
        </p:spPr>
      </p:pic>
    </p:spTree>
    <p:extLst>
      <p:ext uri="{BB962C8B-B14F-4D97-AF65-F5344CB8AC3E}">
        <p14:creationId xmlns:p14="http://schemas.microsoft.com/office/powerpoint/2010/main" val="3711178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 B. Hayes</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38400" y="2057400"/>
            <a:ext cx="4343400" cy="3733800"/>
          </a:xfrm>
        </p:spPr>
      </p:pic>
    </p:spTree>
    <p:extLst>
      <p:ext uri="{BB962C8B-B14F-4D97-AF65-F5344CB8AC3E}">
        <p14:creationId xmlns:p14="http://schemas.microsoft.com/office/powerpoint/2010/main" val="2533044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1981200"/>
          </a:xfrm>
        </p:spPr>
        <p:txBody>
          <a:bodyPr>
            <a:normAutofit/>
          </a:bodyPr>
          <a:lstStyle/>
          <a:p>
            <a:r>
              <a:rPr lang="en-US" sz="2400" dirty="0"/>
              <a:t>Act II in the Tragedy of reconstruction</a:t>
            </a:r>
          </a:p>
        </p:txBody>
      </p:sp>
      <p:sp>
        <p:nvSpPr>
          <p:cNvPr id="3" name="Title 2"/>
          <p:cNvSpPr>
            <a:spLocks noGrp="1"/>
          </p:cNvSpPr>
          <p:nvPr>
            <p:ph type="title"/>
          </p:nvPr>
        </p:nvSpPr>
        <p:spPr/>
        <p:txBody>
          <a:bodyPr/>
          <a:lstStyle/>
          <a:p>
            <a:r>
              <a:rPr lang="en-US" i="1" dirty="0"/>
              <a:t>The Civil Rights Cases</a:t>
            </a:r>
          </a:p>
        </p:txBody>
      </p:sp>
    </p:spTree>
    <p:extLst>
      <p:ext uri="{BB962C8B-B14F-4D97-AF65-F5344CB8AC3E}">
        <p14:creationId xmlns:p14="http://schemas.microsoft.com/office/powerpoint/2010/main" val="4192738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Civil Rights Act of 1875</a:t>
            </a:r>
          </a:p>
        </p:txBody>
      </p:sp>
      <p:sp>
        <p:nvSpPr>
          <p:cNvPr id="3" name="Content Placeholder 2"/>
          <p:cNvSpPr>
            <a:spLocks noGrp="1"/>
          </p:cNvSpPr>
          <p:nvPr>
            <p:ph sz="quarter" idx="1"/>
          </p:nvPr>
        </p:nvSpPr>
        <p:spPr/>
        <p:txBody>
          <a:bodyPr/>
          <a:lstStyle/>
          <a:p>
            <a:endParaRPr lang="en-US" dirty="0"/>
          </a:p>
          <a:p>
            <a:r>
              <a:rPr lang="en-US" dirty="0"/>
              <a:t>Guaranteed equal accommodations in inns, public conveyances, and places of public amusement</a:t>
            </a:r>
          </a:p>
          <a:p>
            <a:endParaRPr lang="en-US" dirty="0"/>
          </a:p>
          <a:p>
            <a:r>
              <a:rPr lang="en-US" dirty="0"/>
              <a:t>Without distinction regarding race, color, or previous condition of servitude</a:t>
            </a:r>
          </a:p>
          <a:p>
            <a:endParaRPr lang="en-US" dirty="0"/>
          </a:p>
          <a:p>
            <a:r>
              <a:rPr lang="en-US" dirty="0"/>
              <a:t>Civil and criminal penalties for violation</a:t>
            </a:r>
          </a:p>
        </p:txBody>
      </p:sp>
    </p:spTree>
    <p:extLst>
      <p:ext uri="{BB962C8B-B14F-4D97-AF65-F5344CB8AC3E}">
        <p14:creationId xmlns:p14="http://schemas.microsoft.com/office/powerpoint/2010/main" val="2046133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Civil Rights Cases</a:t>
            </a:r>
          </a:p>
        </p:txBody>
      </p:sp>
      <p:sp>
        <p:nvSpPr>
          <p:cNvPr id="3" name="Content Placeholder 2"/>
          <p:cNvSpPr>
            <a:spLocks noGrp="1"/>
          </p:cNvSpPr>
          <p:nvPr>
            <p:ph sz="quarter" idx="1"/>
          </p:nvPr>
        </p:nvSpPr>
        <p:spPr/>
        <p:txBody>
          <a:bodyPr>
            <a:normAutofit lnSpcReduction="10000"/>
          </a:bodyPr>
          <a:lstStyle/>
          <a:p>
            <a:r>
              <a:rPr lang="en-US" dirty="0"/>
              <a:t>109 U.S. 3 (1883)</a:t>
            </a:r>
          </a:p>
          <a:p>
            <a:endParaRPr lang="en-US" dirty="0"/>
          </a:p>
          <a:p>
            <a:r>
              <a:rPr lang="en-US" dirty="0"/>
              <a:t>Supreme Court voids the Act as unconstitutional</a:t>
            </a:r>
          </a:p>
          <a:p>
            <a:pPr lvl="1"/>
            <a:r>
              <a:rPr lang="en-US" dirty="0"/>
              <a:t>Opinion for the Court by Justice Bradley</a:t>
            </a:r>
          </a:p>
          <a:p>
            <a:pPr lvl="1"/>
            <a:r>
              <a:rPr lang="en-US" dirty="0"/>
              <a:t>Reason: No source of congressional power</a:t>
            </a:r>
          </a:p>
          <a:p>
            <a:pPr lvl="2"/>
            <a:r>
              <a:rPr lang="en-US" dirty="0"/>
              <a:t>Too attenuated to slavery </a:t>
            </a:r>
          </a:p>
          <a:p>
            <a:pPr lvl="2"/>
            <a:r>
              <a:rPr lang="en-US" dirty="0"/>
              <a:t>No “state action”</a:t>
            </a:r>
          </a:p>
          <a:p>
            <a:pPr lvl="1"/>
            <a:endParaRPr lang="en-US" dirty="0"/>
          </a:p>
          <a:p>
            <a:r>
              <a:rPr lang="en-US" dirty="0"/>
              <a:t>Sole dissenter: Justice John Marshall Harlan</a:t>
            </a:r>
          </a:p>
          <a:p>
            <a:pPr lvl="1"/>
            <a:r>
              <a:rPr lang="en-US" dirty="0"/>
              <a:t>Don’t need state action (guarantee of equal citizenship)</a:t>
            </a:r>
          </a:p>
          <a:p>
            <a:pPr lvl="1"/>
            <a:r>
              <a:rPr lang="en-US" dirty="0"/>
              <a:t>Got it in any event (special status of inns, conveyances, etc.)</a:t>
            </a:r>
          </a:p>
        </p:txBody>
      </p:sp>
    </p:spTree>
    <p:extLst>
      <p:ext uri="{BB962C8B-B14F-4D97-AF65-F5344CB8AC3E}">
        <p14:creationId xmlns:p14="http://schemas.microsoft.com/office/powerpoint/2010/main" val="501630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505200"/>
            <a:ext cx="6480174" cy="2133600"/>
          </a:xfrm>
        </p:spPr>
        <p:txBody>
          <a:bodyPr>
            <a:normAutofit/>
          </a:bodyPr>
          <a:lstStyle/>
          <a:p>
            <a:r>
              <a:rPr lang="en-US" sz="2800" dirty="0"/>
              <a:t>100 U.S. 303 (1880)</a:t>
            </a:r>
          </a:p>
        </p:txBody>
      </p:sp>
      <p:sp>
        <p:nvSpPr>
          <p:cNvPr id="3" name="Title 2"/>
          <p:cNvSpPr>
            <a:spLocks noGrp="1"/>
          </p:cNvSpPr>
          <p:nvPr>
            <p:ph type="title"/>
          </p:nvPr>
        </p:nvSpPr>
        <p:spPr/>
        <p:txBody>
          <a:bodyPr/>
          <a:lstStyle/>
          <a:p>
            <a:r>
              <a:rPr lang="en-US" i="1" dirty="0" err="1"/>
              <a:t>Strauder</a:t>
            </a:r>
            <a:r>
              <a:rPr lang="en-US" i="1" dirty="0"/>
              <a:t> v. West Virginia</a:t>
            </a:r>
          </a:p>
        </p:txBody>
      </p:sp>
    </p:spTree>
    <p:extLst>
      <p:ext uri="{BB962C8B-B14F-4D97-AF65-F5344CB8AC3E}">
        <p14:creationId xmlns:p14="http://schemas.microsoft.com/office/powerpoint/2010/main" val="30403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Civil Rights Act of 1866</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US" dirty="0"/>
              <a:t>“. . . all persons born in the United States and not subject to any foreign power, excluding Indians not taxed, are hereby declared to be citizens of the United States; and such citizens, of every race and color, without regard to any previous condition of slavery or involuntary servitude, except as a punishment for crime whereof the party shall have been duly convicted, shall have the same right, in every State and Territory in the United States, to make and enforce contracts, to sue, be parties, and give evidence, to inherit, purchase, lease, sell, hold, and convey real and personal property, and to full and equal benefit of all </a:t>
            </a:r>
            <a:r>
              <a:rPr lang="en-US" sz="2600" dirty="0"/>
              <a:t>laws </a:t>
            </a:r>
            <a:r>
              <a:rPr lang="en-US" dirty="0"/>
              <a:t>and proceedings for the security of person and property, as is enjoyed by white citizens, and shall be subject to like punishment, pains, and penalties, and to none other, any law, statute, ordinance, regulation, or custom, to the contrary notwithstanding.”</a:t>
            </a:r>
          </a:p>
        </p:txBody>
      </p:sp>
    </p:spTree>
    <p:extLst>
      <p:ext uri="{BB962C8B-B14F-4D97-AF65-F5344CB8AC3E}">
        <p14:creationId xmlns:p14="http://schemas.microsoft.com/office/powerpoint/2010/main" val="3212322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err="1"/>
              <a:t>Strauder</a:t>
            </a:r>
            <a:r>
              <a:rPr lang="en-US" dirty="0"/>
              <a:t> (1880)</a:t>
            </a:r>
            <a:endParaRPr lang="en-US" i="1" dirty="0"/>
          </a:p>
        </p:txBody>
      </p:sp>
      <p:sp>
        <p:nvSpPr>
          <p:cNvPr id="3" name="Content Placeholder 2"/>
          <p:cNvSpPr>
            <a:spLocks noGrp="1"/>
          </p:cNvSpPr>
          <p:nvPr>
            <p:ph sz="quarter" idx="1"/>
          </p:nvPr>
        </p:nvSpPr>
        <p:spPr/>
        <p:txBody>
          <a:bodyPr/>
          <a:lstStyle/>
          <a:p>
            <a:r>
              <a:rPr lang="en-US" dirty="0"/>
              <a:t>W </a:t>
            </a:r>
            <a:r>
              <a:rPr lang="en-US" dirty="0" err="1"/>
              <a:t>Va</a:t>
            </a:r>
            <a:r>
              <a:rPr lang="en-US" dirty="0"/>
              <a:t> law precluded blacks from jury service</a:t>
            </a:r>
          </a:p>
          <a:p>
            <a:r>
              <a:rPr lang="en-US" dirty="0" err="1"/>
              <a:t>Strauder</a:t>
            </a:r>
            <a:r>
              <a:rPr lang="en-US" dirty="0"/>
              <a:t>, a black man, was convicted of murder</a:t>
            </a:r>
          </a:p>
          <a:p>
            <a:pPr lvl="1"/>
            <a:r>
              <a:rPr lang="en-US" dirty="0"/>
              <a:t>In W </a:t>
            </a:r>
            <a:r>
              <a:rPr lang="en-US" dirty="0" err="1"/>
              <a:t>Va</a:t>
            </a:r>
            <a:r>
              <a:rPr lang="en-US" dirty="0"/>
              <a:t> state court</a:t>
            </a:r>
          </a:p>
          <a:p>
            <a:pPr lvl="1"/>
            <a:r>
              <a:rPr lang="en-US" dirty="0"/>
              <a:t>Had sought “removal” to federal </a:t>
            </a:r>
            <a:r>
              <a:rPr lang="en-US" dirty="0" err="1"/>
              <a:t>ct</a:t>
            </a:r>
            <a:r>
              <a:rPr lang="en-US" dirty="0"/>
              <a:t> under federal civil right act</a:t>
            </a:r>
          </a:p>
          <a:p>
            <a:r>
              <a:rPr lang="en-US" dirty="0"/>
              <a:t>Justice Strong wrote for the Supreme Court majority</a:t>
            </a:r>
          </a:p>
          <a:p>
            <a:pPr lvl="1"/>
            <a:r>
              <a:rPr lang="en-US" dirty="0"/>
              <a:t>Reversing conviction</a:t>
            </a:r>
          </a:p>
          <a:p>
            <a:pPr lvl="1"/>
            <a:r>
              <a:rPr lang="en-US" dirty="0"/>
              <a:t>Finding W VA statute to be in violation of the 14</a:t>
            </a:r>
            <a:r>
              <a:rPr lang="en-US" baseline="30000" dirty="0"/>
              <a:t>th</a:t>
            </a:r>
            <a:r>
              <a:rPr lang="en-US" dirty="0"/>
              <a:t> Amendment</a:t>
            </a:r>
          </a:p>
          <a:p>
            <a:pPr lvl="1"/>
            <a:r>
              <a:rPr lang="en-US" dirty="0"/>
              <a:t>And upholding federal statute authorizing removal to fed </a:t>
            </a:r>
            <a:r>
              <a:rPr lang="en-US" dirty="0" err="1"/>
              <a:t>ct</a:t>
            </a:r>
            <a:endParaRPr lang="en-US" dirty="0"/>
          </a:p>
          <a:p>
            <a:r>
              <a:rPr lang="en-US" dirty="0"/>
              <a:t>Two Justices dissented without opinion</a:t>
            </a:r>
          </a:p>
          <a:p>
            <a:r>
              <a:rPr lang="en-US" dirty="0"/>
              <a:t>Noble ruling, but easily evaded</a:t>
            </a:r>
          </a:p>
          <a:p>
            <a:endParaRPr lang="en-US" dirty="0"/>
          </a:p>
        </p:txBody>
      </p:sp>
    </p:spTree>
    <p:extLst>
      <p:ext uri="{BB962C8B-B14F-4D97-AF65-F5344CB8AC3E}">
        <p14:creationId xmlns:p14="http://schemas.microsoft.com/office/powerpoint/2010/main" val="5349730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a:t>
            </a:r>
          </a:p>
        </p:txBody>
      </p:sp>
      <p:sp>
        <p:nvSpPr>
          <p:cNvPr id="3" name="Content Placeholder 2"/>
          <p:cNvSpPr>
            <a:spLocks noGrp="1"/>
          </p:cNvSpPr>
          <p:nvPr>
            <p:ph sz="quarter" idx="1"/>
          </p:nvPr>
        </p:nvSpPr>
        <p:spPr/>
        <p:txBody>
          <a:bodyPr/>
          <a:lstStyle/>
          <a:p>
            <a:pPr marL="0" indent="0">
              <a:lnSpc>
                <a:spcPts val="3900"/>
              </a:lnSpc>
              <a:buNone/>
            </a:pPr>
            <a:r>
              <a:rPr lang="en-US" dirty="0"/>
              <a:t>	“At the time when [the Reconstruction Amendments] were incorporated into the Constitution, it required little knowledge of human nature to anticipate that those who had long been regarded as an inferior and subject race would, when suddenly raised to the rank of citizenship, be looked upon with jealousy and positive dislike, and that State laws might be enacted or enforced to perpetuate the distinctions that had before existed.”</a:t>
            </a:r>
          </a:p>
          <a:p>
            <a:pPr marL="0" indent="0">
              <a:buNone/>
            </a:pPr>
            <a:endParaRPr lang="en-US" dirty="0"/>
          </a:p>
        </p:txBody>
      </p:sp>
    </p:spTree>
    <p:extLst>
      <p:ext uri="{BB962C8B-B14F-4D97-AF65-F5344CB8AC3E}">
        <p14:creationId xmlns:p14="http://schemas.microsoft.com/office/powerpoint/2010/main" val="2914522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2)</a:t>
            </a:r>
          </a:p>
        </p:txBody>
      </p:sp>
      <p:sp>
        <p:nvSpPr>
          <p:cNvPr id="3" name="Content Placeholder 2"/>
          <p:cNvSpPr>
            <a:spLocks noGrp="1"/>
          </p:cNvSpPr>
          <p:nvPr>
            <p:ph sz="quarter" idx="1"/>
          </p:nvPr>
        </p:nvSpPr>
        <p:spPr/>
        <p:txBody>
          <a:bodyPr/>
          <a:lstStyle/>
          <a:p>
            <a:pPr marL="0" indent="0">
              <a:lnSpc>
                <a:spcPts val="4400"/>
              </a:lnSpc>
              <a:buNone/>
            </a:pPr>
            <a:r>
              <a:rPr lang="en-US" dirty="0"/>
              <a:t>“The colored race, as a race, was abject and ignorant, and in that condition was unfitted to command the respect of those who had superior intelligence. Their training had left them mere children, and as such they needed the protection which a wise government extends to those who are unable to protect themselves. They especially needed protection against unfriendly action in the States where they were resident.”</a:t>
            </a:r>
          </a:p>
        </p:txBody>
      </p:sp>
    </p:spTree>
    <p:extLst>
      <p:ext uri="{BB962C8B-B14F-4D97-AF65-F5344CB8AC3E}">
        <p14:creationId xmlns:p14="http://schemas.microsoft.com/office/powerpoint/2010/main" val="2055337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3):</a:t>
            </a:r>
          </a:p>
        </p:txBody>
      </p:sp>
      <p:sp>
        <p:nvSpPr>
          <p:cNvPr id="3" name="Content Placeholder 2"/>
          <p:cNvSpPr>
            <a:spLocks noGrp="1"/>
          </p:cNvSpPr>
          <p:nvPr>
            <p:ph sz="quarter" idx="1"/>
          </p:nvPr>
        </p:nvSpPr>
        <p:spPr/>
        <p:txBody>
          <a:bodyPr/>
          <a:lstStyle/>
          <a:p>
            <a:pPr marL="0" indent="0">
              <a:lnSpc>
                <a:spcPts val="4200"/>
              </a:lnSpc>
              <a:buNone/>
            </a:pPr>
            <a:r>
              <a:rPr lang="en-US" dirty="0"/>
              <a:t>	“It was in view of these considerations the Fourteenth Amendment was framed and adopted. It was designed to assure to the colored race the enjoyment of all the civil rights that under the law are enjoyed by white persons, and . . . it denied to any State the power to withhold from [persons of color] </a:t>
            </a:r>
            <a:r>
              <a:rPr lang="en-US" u="sng" dirty="0"/>
              <a:t>the equal protection of the laws</a:t>
            </a:r>
            <a:r>
              <a:rPr lang="en-US" dirty="0"/>
              <a:t>, and authorized Congress to enforce its provisions by appropriate legislation.”</a:t>
            </a:r>
          </a:p>
        </p:txBody>
      </p:sp>
    </p:spTree>
    <p:extLst>
      <p:ext uri="{BB962C8B-B14F-4D97-AF65-F5344CB8AC3E}">
        <p14:creationId xmlns:p14="http://schemas.microsoft.com/office/powerpoint/2010/main" val="727931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Strong (take 4):</a:t>
            </a:r>
          </a:p>
        </p:txBody>
      </p:sp>
      <p:sp>
        <p:nvSpPr>
          <p:cNvPr id="3" name="Content Placeholder 2"/>
          <p:cNvSpPr>
            <a:spLocks noGrp="1"/>
          </p:cNvSpPr>
          <p:nvPr>
            <p:ph sz="quarter" idx="1"/>
          </p:nvPr>
        </p:nvSpPr>
        <p:spPr/>
        <p:txBody>
          <a:bodyPr/>
          <a:lstStyle/>
          <a:p>
            <a:pPr marL="0" indent="0">
              <a:lnSpc>
                <a:spcPct val="150000"/>
              </a:lnSpc>
              <a:buNone/>
            </a:pPr>
            <a:r>
              <a:rPr lang="en-US" dirty="0"/>
              <a:t>“What is this but declaring that the law in the States shall be the same for the black as for the white; that all persons, whether colored or white, shall stand equal before the laws of the States, and, in regard to the colored race, for whose protection the amendment was primarily designed, that no discrimination shall be made against them by law because of their color?”</a:t>
            </a:r>
          </a:p>
        </p:txBody>
      </p:sp>
    </p:spTree>
    <p:extLst>
      <p:ext uri="{BB962C8B-B14F-4D97-AF65-F5344CB8AC3E}">
        <p14:creationId xmlns:p14="http://schemas.microsoft.com/office/powerpoint/2010/main" val="1898900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Rule Easily Evaded</a:t>
            </a:r>
          </a:p>
        </p:txBody>
      </p:sp>
      <p:sp>
        <p:nvSpPr>
          <p:cNvPr id="3" name="Content Placeholder 2"/>
          <p:cNvSpPr>
            <a:spLocks noGrp="1"/>
          </p:cNvSpPr>
          <p:nvPr>
            <p:ph sz="quarter" idx="1"/>
          </p:nvPr>
        </p:nvSpPr>
        <p:spPr/>
        <p:txBody>
          <a:bodyPr/>
          <a:lstStyle/>
          <a:p>
            <a:pPr marL="0" indent="0">
              <a:lnSpc>
                <a:spcPct val="150000"/>
              </a:lnSpc>
              <a:buNone/>
            </a:pPr>
            <a:r>
              <a:rPr lang="en-US" dirty="0"/>
              <a:t>	</a:t>
            </a:r>
            <a:r>
              <a:rPr lang="en-US" sz="3200" dirty="0"/>
              <a:t>“We do not say that . . . a State may not prescribe the qualifications of its jurors, and in so doing make discriminations. It may confine the selection to males, to freeholders, to citizens, to persons within certain ages, or to persons having educational qualifications</a:t>
            </a:r>
            <a:r>
              <a:rPr lang="en-US" dirty="0"/>
              <a:t>.”</a:t>
            </a:r>
          </a:p>
        </p:txBody>
      </p:sp>
    </p:spTree>
    <p:extLst>
      <p:ext uri="{BB962C8B-B14F-4D97-AF65-F5344CB8AC3E}">
        <p14:creationId xmlns:p14="http://schemas.microsoft.com/office/powerpoint/2010/main" val="3588260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00400"/>
            <a:ext cx="6480174" cy="2362200"/>
          </a:xfrm>
        </p:spPr>
        <p:txBody>
          <a:bodyPr>
            <a:normAutofit/>
          </a:bodyPr>
          <a:lstStyle/>
          <a:p>
            <a:endParaRPr lang="en-US" sz="2400" cap="none" dirty="0"/>
          </a:p>
          <a:p>
            <a:r>
              <a:rPr lang="en-US" sz="2400" cap="none" dirty="0"/>
              <a:t>The Nadir of Race Relations</a:t>
            </a:r>
          </a:p>
        </p:txBody>
      </p:sp>
      <p:sp>
        <p:nvSpPr>
          <p:cNvPr id="3" name="Title 2"/>
          <p:cNvSpPr>
            <a:spLocks noGrp="1"/>
          </p:cNvSpPr>
          <p:nvPr>
            <p:ph type="title"/>
          </p:nvPr>
        </p:nvSpPr>
        <p:spPr/>
        <p:txBody>
          <a:bodyPr/>
          <a:lstStyle/>
          <a:p>
            <a:r>
              <a:rPr lang="en-US" dirty="0"/>
              <a:t>Close of the Nineteenth Century</a:t>
            </a:r>
          </a:p>
        </p:txBody>
      </p:sp>
    </p:spTree>
    <p:extLst>
      <p:ext uri="{BB962C8B-B14F-4D97-AF65-F5344CB8AC3E}">
        <p14:creationId xmlns:p14="http://schemas.microsoft.com/office/powerpoint/2010/main" val="3267332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352800"/>
            <a:ext cx="6480174" cy="1981200"/>
          </a:xfrm>
        </p:spPr>
        <p:txBody>
          <a:bodyPr>
            <a:normAutofit/>
          </a:bodyPr>
          <a:lstStyle/>
          <a:p>
            <a:endParaRPr lang="en-US" sz="2400" dirty="0"/>
          </a:p>
          <a:p>
            <a:r>
              <a:rPr lang="en-US" sz="2400" dirty="0"/>
              <a:t>163 U.S. 537 (1896)</a:t>
            </a:r>
          </a:p>
        </p:txBody>
      </p:sp>
      <p:sp>
        <p:nvSpPr>
          <p:cNvPr id="3" name="Title 2"/>
          <p:cNvSpPr>
            <a:spLocks noGrp="1"/>
          </p:cNvSpPr>
          <p:nvPr>
            <p:ph type="title"/>
          </p:nvPr>
        </p:nvSpPr>
        <p:spPr/>
        <p:txBody>
          <a:bodyPr/>
          <a:lstStyle/>
          <a:p>
            <a:r>
              <a:rPr lang="en-US" i="1" dirty="0"/>
              <a:t>Plessy v. Ferguson</a:t>
            </a:r>
          </a:p>
        </p:txBody>
      </p:sp>
    </p:spTree>
    <p:extLst>
      <p:ext uri="{BB962C8B-B14F-4D97-AF65-F5344CB8AC3E}">
        <p14:creationId xmlns:p14="http://schemas.microsoft.com/office/powerpoint/2010/main" val="32475367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Plessy v. Ferguson</a:t>
            </a:r>
          </a:p>
        </p:txBody>
      </p:sp>
      <p:sp>
        <p:nvSpPr>
          <p:cNvPr id="3" name="Content Placeholder 2"/>
          <p:cNvSpPr>
            <a:spLocks noGrp="1"/>
          </p:cNvSpPr>
          <p:nvPr>
            <p:ph sz="quarter" idx="1"/>
          </p:nvPr>
        </p:nvSpPr>
        <p:spPr/>
        <p:txBody>
          <a:bodyPr/>
          <a:lstStyle/>
          <a:p>
            <a:pPr>
              <a:lnSpc>
                <a:spcPct val="150000"/>
              </a:lnSpc>
            </a:pPr>
            <a:r>
              <a:rPr lang="en-US" dirty="0"/>
              <a:t>Considered the constitutionality of an 1890 LA law</a:t>
            </a:r>
          </a:p>
          <a:p>
            <a:pPr lvl="1">
              <a:lnSpc>
                <a:spcPct val="150000"/>
              </a:lnSpc>
            </a:pPr>
            <a:r>
              <a:rPr lang="en-US" dirty="0"/>
              <a:t>“to promote the comfort of passengers”</a:t>
            </a:r>
          </a:p>
          <a:p>
            <a:pPr lvl="1">
              <a:lnSpc>
                <a:spcPct val="150000"/>
              </a:lnSpc>
            </a:pPr>
            <a:r>
              <a:rPr lang="en-US" dirty="0"/>
              <a:t>required provision of “equal but separate accommodations for the white and colored races” on railways in the state</a:t>
            </a:r>
          </a:p>
          <a:p>
            <a:pPr>
              <a:lnSpc>
                <a:spcPct val="150000"/>
              </a:lnSpc>
            </a:pPr>
            <a:r>
              <a:rPr lang="en-US" dirty="0"/>
              <a:t>Justice Brown’s </a:t>
            </a:r>
            <a:r>
              <a:rPr lang="en-US" dirty="0" err="1"/>
              <a:t>maj.</a:t>
            </a:r>
            <a:r>
              <a:rPr lang="en-US" dirty="0"/>
              <a:t> op. sustained the LA law</a:t>
            </a:r>
          </a:p>
          <a:p>
            <a:pPr>
              <a:lnSpc>
                <a:spcPct val="150000"/>
              </a:lnSpc>
            </a:pPr>
            <a:r>
              <a:rPr lang="en-US" dirty="0"/>
              <a:t>Justice Harlan alone dissented</a:t>
            </a:r>
          </a:p>
        </p:txBody>
      </p:sp>
    </p:spTree>
    <p:extLst>
      <p:ext uri="{BB962C8B-B14F-4D97-AF65-F5344CB8AC3E}">
        <p14:creationId xmlns:p14="http://schemas.microsoft.com/office/powerpoint/2010/main" val="207631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Brown:</a:t>
            </a:r>
          </a:p>
        </p:txBody>
      </p:sp>
      <p:sp>
        <p:nvSpPr>
          <p:cNvPr id="3" name="Content Placeholder 2"/>
          <p:cNvSpPr>
            <a:spLocks noGrp="1"/>
          </p:cNvSpPr>
          <p:nvPr>
            <p:ph sz="quarter" idx="1"/>
          </p:nvPr>
        </p:nvSpPr>
        <p:spPr/>
        <p:txBody>
          <a:bodyPr/>
          <a:lstStyle/>
          <a:p>
            <a:pPr marL="0" indent="0">
              <a:lnSpc>
                <a:spcPct val="150000"/>
              </a:lnSpc>
              <a:buNone/>
            </a:pPr>
            <a:r>
              <a:rPr lang="en-US" dirty="0"/>
              <a:t>	“We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a:t>
            </a:r>
          </a:p>
        </p:txBody>
      </p:sp>
    </p:spTree>
    <p:extLst>
      <p:ext uri="{BB962C8B-B14F-4D97-AF65-F5344CB8AC3E}">
        <p14:creationId xmlns:p14="http://schemas.microsoft.com/office/powerpoint/2010/main" val="163509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Civil Rights Act of 1866: </a:t>
            </a:r>
            <a:r>
              <a:rPr lang="en-US" u="sng" dirty="0"/>
              <a:t>Citizenship Grant</a:t>
            </a:r>
          </a:p>
        </p:txBody>
      </p:sp>
      <p:sp>
        <p:nvSpPr>
          <p:cNvPr id="3" name="Content Placeholder 2"/>
          <p:cNvSpPr>
            <a:spLocks noGrp="1"/>
          </p:cNvSpPr>
          <p:nvPr>
            <p:ph idx="1"/>
          </p:nvPr>
        </p:nvSpPr>
        <p:spPr>
          <a:xfrm>
            <a:off x="457200" y="1295400"/>
            <a:ext cx="8229600" cy="4830763"/>
          </a:xfrm>
        </p:spPr>
        <p:txBody>
          <a:bodyPr>
            <a:noAutofit/>
          </a:bodyPr>
          <a:lstStyle/>
          <a:p>
            <a:pPr marL="0" indent="0">
              <a:lnSpc>
                <a:spcPct val="200000"/>
              </a:lnSpc>
              <a:buNone/>
            </a:pPr>
            <a:r>
              <a:rPr lang="en-US" sz="3200" dirty="0"/>
              <a:t>“. . . all persons born in the United States and not subject to any foreign power, excluding Indians not taxed, are hereby declared to be citizens of the United States”</a:t>
            </a:r>
          </a:p>
        </p:txBody>
      </p:sp>
    </p:spTree>
    <p:extLst>
      <p:ext uri="{BB962C8B-B14F-4D97-AF65-F5344CB8AC3E}">
        <p14:creationId xmlns:p14="http://schemas.microsoft.com/office/powerpoint/2010/main" val="4232513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Harlan’s dissent</a:t>
            </a:r>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pPr marL="0" indent="0">
              <a:lnSpc>
                <a:spcPct val="200000"/>
              </a:lnSpc>
              <a:buNone/>
            </a:pPr>
            <a:r>
              <a:rPr lang="en-US" dirty="0"/>
              <a:t>	</a:t>
            </a:r>
            <a:r>
              <a:rPr lang="en-US" sz="3200" dirty="0"/>
              <a:t>“In respect of civil rights, common to all citizens, the Constitution of the United States does not, I think, permit any public authority to know the race of those entitled to be protected in the enjoyment of such rights.”</a:t>
            </a:r>
          </a:p>
        </p:txBody>
      </p:sp>
    </p:spTree>
    <p:extLst>
      <p:ext uri="{BB962C8B-B14F-4D97-AF65-F5344CB8AC3E}">
        <p14:creationId xmlns:p14="http://schemas.microsoft.com/office/powerpoint/2010/main" val="24921055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2</a:t>
            </a:r>
          </a:p>
        </p:txBody>
      </p:sp>
      <p:sp>
        <p:nvSpPr>
          <p:cNvPr id="3" name="Content Placeholder 2"/>
          <p:cNvSpPr>
            <a:spLocks noGrp="1"/>
          </p:cNvSpPr>
          <p:nvPr>
            <p:ph sz="quarter" idx="1"/>
          </p:nvPr>
        </p:nvSpPr>
        <p:spPr/>
        <p:txBody>
          <a:bodyPr>
            <a:normAutofit lnSpcReduction="10000"/>
          </a:bodyPr>
          <a:lstStyle/>
          <a:p>
            <a:pPr marL="0" indent="0">
              <a:lnSpc>
                <a:spcPct val="160000"/>
              </a:lnSpc>
              <a:buNone/>
            </a:pPr>
            <a:r>
              <a:rPr lang="en-US" sz="2800" dirty="0"/>
              <a:t>	“The white race deems itself to be the dominant race in this country. And so it is, in prestige, in achievements, in education, in wealth, and in power. So, I doubt not, it will continue to be for all time, if it remains true to its great heritage and holds fast to the principles of constitutional liberty.”</a:t>
            </a:r>
          </a:p>
        </p:txBody>
      </p:sp>
    </p:spTree>
    <p:extLst>
      <p:ext uri="{BB962C8B-B14F-4D97-AF65-F5344CB8AC3E}">
        <p14:creationId xmlns:p14="http://schemas.microsoft.com/office/powerpoint/2010/main" val="2110710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Harlan’s dissent, take 3</a:t>
            </a:r>
          </a:p>
        </p:txBody>
      </p:sp>
      <p:sp>
        <p:nvSpPr>
          <p:cNvPr id="3" name="Content Placeholder 2"/>
          <p:cNvSpPr>
            <a:spLocks noGrp="1"/>
          </p:cNvSpPr>
          <p:nvPr>
            <p:ph sz="quarter" idx="1"/>
          </p:nvPr>
        </p:nvSpPr>
        <p:spPr/>
        <p:txBody>
          <a:bodyPr>
            <a:normAutofit/>
          </a:bodyPr>
          <a:lstStyle/>
          <a:p>
            <a:pPr marL="0" indent="0">
              <a:lnSpc>
                <a:spcPct val="150000"/>
              </a:lnSpc>
              <a:buNone/>
            </a:pPr>
            <a:r>
              <a:rPr lang="en-US" sz="2800" dirty="0"/>
              <a:t>“But in view of the Constitution, in the eye of the law, there is in this country no superior, dominant, ruling class of citizens. </a:t>
            </a:r>
            <a:r>
              <a:rPr lang="en-US" sz="2800" b="1" dirty="0"/>
              <a:t>There is no caste here. Our Constitution is color-blind, and neither knows nor tolerates classes among citizens</a:t>
            </a:r>
            <a:r>
              <a:rPr lang="en-US" sz="2800" dirty="0"/>
              <a:t>. In respect of civil rights, all citizens are equal before the law. . . .”</a:t>
            </a:r>
          </a:p>
        </p:txBody>
      </p:sp>
    </p:spTree>
    <p:extLst>
      <p:ext uri="{BB962C8B-B14F-4D97-AF65-F5344CB8AC3E}">
        <p14:creationId xmlns:p14="http://schemas.microsoft.com/office/powerpoint/2010/main" val="3521914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endParaRPr lang="en-US" sz="2800" dirty="0"/>
          </a:p>
          <a:p>
            <a:r>
              <a:rPr lang="en-US" sz="2800" dirty="0"/>
              <a:t>1896-1954</a:t>
            </a:r>
          </a:p>
        </p:txBody>
      </p:sp>
      <p:sp>
        <p:nvSpPr>
          <p:cNvPr id="3" name="Title 2"/>
          <p:cNvSpPr>
            <a:spLocks noGrp="1"/>
          </p:cNvSpPr>
          <p:nvPr>
            <p:ph type="title"/>
          </p:nvPr>
        </p:nvSpPr>
        <p:spPr/>
        <p:txBody>
          <a:bodyPr/>
          <a:lstStyle/>
          <a:p>
            <a:r>
              <a:rPr lang="en-US" dirty="0"/>
              <a:t>Equal Protection Lies Dormant</a:t>
            </a:r>
          </a:p>
        </p:txBody>
      </p:sp>
    </p:spTree>
    <p:extLst>
      <p:ext uri="{BB962C8B-B14F-4D97-AF65-F5344CB8AC3E}">
        <p14:creationId xmlns:p14="http://schemas.microsoft.com/office/powerpoint/2010/main" val="3226648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276600"/>
            <a:ext cx="6480174" cy="2133600"/>
          </a:xfrm>
        </p:spPr>
        <p:txBody>
          <a:bodyPr>
            <a:normAutofit/>
          </a:bodyPr>
          <a:lstStyle/>
          <a:p>
            <a:r>
              <a:rPr lang="en-US" sz="2400" cap="none" dirty="0"/>
              <a:t>323 U.S. 214 (1944)</a:t>
            </a:r>
          </a:p>
          <a:p>
            <a:endParaRPr lang="en-US" sz="2400" cap="none" dirty="0"/>
          </a:p>
          <a:p>
            <a:r>
              <a:rPr lang="en-US" sz="2400" cap="none" dirty="0"/>
              <a:t>“Most rigid scrutiny” of a Tragedy</a:t>
            </a:r>
          </a:p>
        </p:txBody>
      </p:sp>
      <p:sp>
        <p:nvSpPr>
          <p:cNvPr id="3" name="Title 2"/>
          <p:cNvSpPr>
            <a:spLocks noGrp="1"/>
          </p:cNvSpPr>
          <p:nvPr>
            <p:ph type="title"/>
          </p:nvPr>
        </p:nvSpPr>
        <p:spPr/>
        <p:txBody>
          <a:bodyPr/>
          <a:lstStyle/>
          <a:p>
            <a:r>
              <a:rPr lang="en-US" i="1" dirty="0"/>
              <a:t>Korematsu v. United States</a:t>
            </a:r>
          </a:p>
        </p:txBody>
      </p:sp>
    </p:spTree>
    <p:extLst>
      <p:ext uri="{BB962C8B-B14F-4D97-AF65-F5344CB8AC3E}">
        <p14:creationId xmlns:p14="http://schemas.microsoft.com/office/powerpoint/2010/main" val="22303715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i="1" dirty="0"/>
              <a:t>Korematsu</a:t>
            </a:r>
            <a:endParaRPr lang="en-US" dirty="0"/>
          </a:p>
        </p:txBody>
      </p:sp>
      <p:sp>
        <p:nvSpPr>
          <p:cNvPr id="3" name="Content Placeholder 2"/>
          <p:cNvSpPr>
            <a:spLocks noGrp="1"/>
          </p:cNvSpPr>
          <p:nvPr>
            <p:ph sz="quarter" idx="1"/>
          </p:nvPr>
        </p:nvSpPr>
        <p:spPr/>
        <p:txBody>
          <a:bodyPr>
            <a:normAutofit fontScale="92500"/>
          </a:bodyPr>
          <a:lstStyle/>
          <a:p>
            <a:pPr>
              <a:lnSpc>
                <a:spcPct val="150000"/>
              </a:lnSpc>
            </a:pPr>
            <a:r>
              <a:rPr lang="en-US" dirty="0"/>
              <a:t>Persons (aliens </a:t>
            </a:r>
            <a:r>
              <a:rPr lang="en-US" i="1" dirty="0"/>
              <a:t>&amp; citizens</a:t>
            </a:r>
            <a:r>
              <a:rPr lang="en-US" dirty="0"/>
              <a:t>) of Japanese ancestry evacuated from the West Coast and imprisoned</a:t>
            </a:r>
          </a:p>
          <a:p>
            <a:pPr>
              <a:lnSpc>
                <a:spcPct val="150000"/>
              </a:lnSpc>
            </a:pPr>
            <a:r>
              <a:rPr lang="en-US" dirty="0"/>
              <a:t>Fred Korematsu convicted for violating </a:t>
            </a:r>
            <a:r>
              <a:rPr lang="en-US" i="1" dirty="0"/>
              <a:t>evacuation</a:t>
            </a:r>
            <a:r>
              <a:rPr lang="en-US" dirty="0"/>
              <a:t> order</a:t>
            </a:r>
          </a:p>
          <a:p>
            <a:pPr>
              <a:lnSpc>
                <a:spcPct val="150000"/>
              </a:lnSpc>
            </a:pPr>
            <a:r>
              <a:rPr lang="en-US" dirty="0"/>
              <a:t>Supreme Court (6-3) upholds conviction</a:t>
            </a:r>
          </a:p>
          <a:p>
            <a:pPr lvl="1">
              <a:lnSpc>
                <a:spcPct val="150000"/>
              </a:lnSpc>
            </a:pPr>
            <a:r>
              <a:rPr lang="en-US" dirty="0"/>
              <a:t>Technically a Due Process case (see </a:t>
            </a:r>
            <a:r>
              <a:rPr lang="en-US" i="1" dirty="0" err="1"/>
              <a:t>Bolling</a:t>
            </a:r>
            <a:r>
              <a:rPr lang="en-US" dirty="0"/>
              <a:t> below)</a:t>
            </a:r>
          </a:p>
          <a:p>
            <a:pPr lvl="1">
              <a:lnSpc>
                <a:spcPct val="150000"/>
              </a:lnSpc>
            </a:pPr>
            <a:r>
              <a:rPr lang="en-US" dirty="0"/>
              <a:t>Maj. Op. by Justice Black (“most rigid scrutiny”)</a:t>
            </a:r>
          </a:p>
          <a:p>
            <a:pPr lvl="1">
              <a:lnSpc>
                <a:spcPct val="150000"/>
              </a:lnSpc>
            </a:pPr>
            <a:r>
              <a:rPr lang="en-US" dirty="0"/>
              <a:t>Justices Roberts, Jackson, and Murphy dissent</a:t>
            </a:r>
          </a:p>
        </p:txBody>
      </p:sp>
    </p:spTree>
    <p:extLst>
      <p:ext uri="{BB962C8B-B14F-4D97-AF65-F5344CB8AC3E}">
        <p14:creationId xmlns:p14="http://schemas.microsoft.com/office/powerpoint/2010/main" val="8099388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a:t>
            </a:r>
          </a:p>
        </p:txBody>
      </p:sp>
      <p:sp>
        <p:nvSpPr>
          <p:cNvPr id="3" name="Content Placeholder 2"/>
          <p:cNvSpPr>
            <a:spLocks noGrp="1"/>
          </p:cNvSpPr>
          <p:nvPr>
            <p:ph sz="quarter" idx="1"/>
          </p:nvPr>
        </p:nvSpPr>
        <p:spPr/>
        <p:txBody>
          <a:bodyPr/>
          <a:lstStyle/>
          <a:p>
            <a:pPr marL="0" indent="0">
              <a:lnSpc>
                <a:spcPct val="200000"/>
              </a:lnSpc>
              <a:buNone/>
            </a:pPr>
            <a:r>
              <a:rPr lang="en-US" dirty="0"/>
              <a:t>	</a:t>
            </a:r>
            <a:r>
              <a:rPr lang="en-US" sz="2800" dirty="0"/>
              <a:t>“[A]</a:t>
            </a:r>
            <a:r>
              <a:rPr lang="en-US" sz="2800" dirty="0" err="1"/>
              <a:t>ll</a:t>
            </a:r>
            <a:r>
              <a:rPr lang="en-US" sz="2800" dirty="0"/>
              <a:t> legal restrictions which curtail the civil rights of a single racial group are immediately suspect.  That is not to say that all such restrictions are unconstitutional.  It is to say that courts must subject them to the most rigid scrutiny.”</a:t>
            </a:r>
          </a:p>
        </p:txBody>
      </p:sp>
    </p:spTree>
    <p:extLst>
      <p:ext uri="{BB962C8B-B14F-4D97-AF65-F5344CB8AC3E}">
        <p14:creationId xmlns:p14="http://schemas.microsoft.com/office/powerpoint/2010/main" val="2053928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Black, take 2</a:t>
            </a:r>
          </a:p>
        </p:txBody>
      </p:sp>
      <p:sp>
        <p:nvSpPr>
          <p:cNvPr id="3" name="Content Placeholder 2"/>
          <p:cNvSpPr>
            <a:spLocks noGrp="1"/>
          </p:cNvSpPr>
          <p:nvPr>
            <p:ph sz="quarter" idx="1"/>
          </p:nvPr>
        </p:nvSpPr>
        <p:spPr/>
        <p:txBody>
          <a:bodyPr/>
          <a:lstStyle/>
          <a:p>
            <a:pPr marL="0" indent="0">
              <a:lnSpc>
                <a:spcPct val="250000"/>
              </a:lnSpc>
              <a:buNone/>
            </a:pPr>
            <a:r>
              <a:rPr lang="en-US" dirty="0"/>
              <a:t>	</a:t>
            </a:r>
            <a:r>
              <a:rPr lang="en-US" sz="3200" dirty="0"/>
              <a:t>“Pressing public necessity may sometimes justify the existence of such restrictions; racial antagonism never can.”</a:t>
            </a:r>
          </a:p>
        </p:txBody>
      </p:sp>
    </p:spTree>
    <p:extLst>
      <p:ext uri="{BB962C8B-B14F-4D97-AF65-F5344CB8AC3E}">
        <p14:creationId xmlns:p14="http://schemas.microsoft.com/office/powerpoint/2010/main" val="701808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Murphy</a:t>
            </a:r>
          </a:p>
        </p:txBody>
      </p:sp>
      <p:sp>
        <p:nvSpPr>
          <p:cNvPr id="3" name="Content Placeholder 2"/>
          <p:cNvSpPr>
            <a:spLocks noGrp="1"/>
          </p:cNvSpPr>
          <p:nvPr>
            <p:ph sz="quarter" idx="1"/>
          </p:nvPr>
        </p:nvSpPr>
        <p:spPr/>
        <p:txBody>
          <a:bodyPr/>
          <a:lstStyle/>
          <a:p>
            <a:r>
              <a:rPr lang="en-US" dirty="0"/>
              <a:t>This “exclusion goes over ‘the very brink of constitutional power’ and falls into the ugly abyss of </a:t>
            </a:r>
            <a:r>
              <a:rPr lang="en-US" b="1" dirty="0"/>
              <a:t>racism</a:t>
            </a:r>
            <a:r>
              <a:rPr lang="en-US" dirty="0"/>
              <a:t>.”</a:t>
            </a:r>
          </a:p>
          <a:p>
            <a:r>
              <a:rPr lang="en-US" dirty="0"/>
              <a:t>“No adequate reason is given for the failure to treat these Japanese Americans on an individual basis by holding investigations and hearings to separate the loyal from the disloyal, as was done in the case of persons of German and Italian ancestry.”</a:t>
            </a:r>
          </a:p>
          <a:p>
            <a:endParaRPr lang="en-US" dirty="0"/>
          </a:p>
          <a:p>
            <a:r>
              <a:rPr lang="en-US" dirty="0"/>
              <a:t>“I dissent . . . from this legalization of </a:t>
            </a:r>
            <a:r>
              <a:rPr lang="en-US" b="1" dirty="0"/>
              <a:t>racism</a:t>
            </a:r>
            <a:r>
              <a:rPr lang="en-US" dirty="0"/>
              <a:t>.”</a:t>
            </a:r>
          </a:p>
        </p:txBody>
      </p:sp>
    </p:spTree>
    <p:extLst>
      <p:ext uri="{BB962C8B-B14F-4D97-AF65-F5344CB8AC3E}">
        <p14:creationId xmlns:p14="http://schemas.microsoft.com/office/powerpoint/2010/main" val="40416959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3429000"/>
            <a:ext cx="6480174" cy="2057400"/>
          </a:xfrm>
        </p:spPr>
        <p:txBody>
          <a:bodyPr>
            <a:normAutofit/>
          </a:bodyPr>
          <a:lstStyle/>
          <a:p>
            <a:r>
              <a:rPr lang="en-US" sz="2400" cap="none" dirty="0"/>
              <a:t>347 U.S. 483 (1954)</a:t>
            </a:r>
          </a:p>
          <a:p>
            <a:endParaRPr lang="en-US" sz="2400" cap="none" dirty="0"/>
          </a:p>
          <a:p>
            <a:r>
              <a:rPr lang="en-US" sz="2400" cap="none" dirty="0"/>
              <a:t>Confronting the Legacy</a:t>
            </a:r>
          </a:p>
          <a:p>
            <a:r>
              <a:rPr lang="en-US" sz="2400" cap="none" dirty="0"/>
              <a:t>of Errors Past</a:t>
            </a:r>
          </a:p>
        </p:txBody>
      </p:sp>
      <p:sp>
        <p:nvSpPr>
          <p:cNvPr id="3" name="Title 2"/>
          <p:cNvSpPr>
            <a:spLocks noGrp="1"/>
          </p:cNvSpPr>
          <p:nvPr>
            <p:ph type="title"/>
          </p:nvPr>
        </p:nvSpPr>
        <p:spPr/>
        <p:txBody>
          <a:bodyPr/>
          <a:lstStyle/>
          <a:p>
            <a:r>
              <a:rPr lang="en-US" i="1" dirty="0"/>
              <a:t>Brown v. Bd. of Education</a:t>
            </a:r>
          </a:p>
        </p:txBody>
      </p:sp>
    </p:spTree>
    <p:extLst>
      <p:ext uri="{BB962C8B-B14F-4D97-AF65-F5344CB8AC3E}">
        <p14:creationId xmlns:p14="http://schemas.microsoft.com/office/powerpoint/2010/main" val="2934812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0E4292745DD4CA0F5B42A51ECC860" ma:contentTypeVersion="8" ma:contentTypeDescription="Create a new document." ma:contentTypeScope="" ma:versionID="1525355ea097467ae7e82aeeb03d0a25">
  <xsd:schema xmlns:xsd="http://www.w3.org/2001/XMLSchema" xmlns:xs="http://www.w3.org/2001/XMLSchema" xmlns:p="http://schemas.microsoft.com/office/2006/metadata/properties" xmlns:ns2="3578ae20-a50c-4a27-87f7-76e26d98301f" xmlns:ns3="9f82ec45-d431-489d-bc00-177e8a2aedd7" xmlns:ns4="c4dc8f49-2abe-4678-acba-8d7a0d1b5adf" targetNamespace="http://schemas.microsoft.com/office/2006/metadata/properties" ma:root="true" ma:fieldsID="ffecd22e1b1c3e48a13d6ec20d899013" ns2:_="" ns3:_="" ns4:_="">
    <xsd:import namespace="3578ae20-a50c-4a27-87f7-76e26d98301f"/>
    <xsd:import namespace="9f82ec45-d431-489d-bc00-177e8a2aedd7"/>
    <xsd:import namespace="c4dc8f49-2abe-4678-acba-8d7a0d1b5adf"/>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8ae20-a50c-4a27-87f7-76e26d983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82ec45-d431-489d-bc00-177e8a2aedd7"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4dc8f49-2abe-4678-acba-8d7a0d1b5ad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A469A-5B80-4BCD-A7BE-C3DC9E53D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8ae20-a50c-4a27-87f7-76e26d98301f"/>
    <ds:schemaRef ds:uri="9f82ec45-d431-489d-bc00-177e8a2aedd7"/>
    <ds:schemaRef ds:uri="c4dc8f49-2abe-4678-acba-8d7a0d1b5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51897-8782-4232-AB08-BB08EFB12C93}">
  <ds:schemaRefs>
    <ds:schemaRef ds:uri="http://schemas.microsoft.com/sharepoint/v3/contenttype/forms"/>
  </ds:schemaRefs>
</ds:datastoreItem>
</file>

<file path=customXml/itemProps3.xml><?xml version="1.0" encoding="utf-8"?>
<ds:datastoreItem xmlns:ds="http://schemas.openxmlformats.org/officeDocument/2006/customXml" ds:itemID="{B100D1A7-6259-4FE7-86A8-F1113C172379}">
  <ds:schemaRefs>
    <ds:schemaRef ds:uri="http://purl.org/dc/dcmitype/"/>
    <ds:schemaRef ds:uri="http://purl.org/dc/elements/1.1/"/>
    <ds:schemaRef ds:uri="http://schemas.microsoft.com/office/2006/metadata/properties"/>
    <ds:schemaRef ds:uri="9f82ec45-d431-489d-bc00-177e8a2aedd7"/>
    <ds:schemaRef ds:uri="3578ae20-a50c-4a27-87f7-76e26d98301f"/>
    <ds:schemaRef ds:uri="http://schemas.microsoft.com/office/2006/documentManagement/types"/>
    <ds:schemaRef ds:uri="http://purl.org/dc/terms/"/>
    <ds:schemaRef ds:uri="c4dc8f49-2abe-4678-acba-8d7a0d1b5ad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Civic</Template>
  <TotalTime>1055</TotalTime>
  <Words>7780</Words>
  <Application>Microsoft Office PowerPoint</Application>
  <PresentationFormat>On-screen Show (4:3)</PresentationFormat>
  <Paragraphs>770</Paragraphs>
  <Slides>143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143</vt:i4>
      </vt:variant>
    </vt:vector>
  </HeadingPairs>
  <TitlesOfParts>
    <vt:vector size="149" baseType="lpstr">
      <vt:lpstr>Arial</vt:lpstr>
      <vt:lpstr>Calibri</vt:lpstr>
      <vt:lpstr>Georgia</vt:lpstr>
      <vt:lpstr>Wingdings</vt:lpstr>
      <vt:lpstr>Wingdings 2</vt:lpstr>
      <vt:lpstr>Civic</vt:lpstr>
      <vt:lpstr>The Evolution of the Fourteenth Amendment and Equal Protection Through Supreme Court Cases</vt:lpstr>
      <vt:lpstr>PROPOSING the Fourteenth Amendment</vt:lpstr>
      <vt:lpstr>Statutory Backdrop to the Fourteenth Amendment</vt:lpstr>
      <vt:lpstr>Radical Republicans</vt:lpstr>
      <vt:lpstr>Black Codes</vt:lpstr>
      <vt:lpstr>Civil Rights Act 1866</vt:lpstr>
      <vt:lpstr>CRA of 1866</vt:lpstr>
      <vt:lpstr>Civil Rights Act of 1866</vt:lpstr>
      <vt:lpstr>Civil Rights Act of 1866: Citizenship Grant</vt:lpstr>
      <vt:lpstr>CRA of 1866: Rights Protected</vt:lpstr>
      <vt:lpstr>The Fourteenth Amendment</vt:lpstr>
      <vt:lpstr>Bingham’s Proposal</vt:lpstr>
      <vt:lpstr>Section 1 as adopted</vt:lpstr>
      <vt:lpstr>Section 5 as adopted</vt:lpstr>
      <vt:lpstr>Fourteenth Amendment</vt:lpstr>
      <vt:lpstr>Ratification of the Fourteenth Amendment</vt:lpstr>
      <vt:lpstr>“One Pervading Purpose”</vt:lpstr>
      <vt:lpstr>Privileges &amp; Immunities Clause</vt:lpstr>
      <vt:lpstr>History of “Privileges” &amp; “Immunities”</vt:lpstr>
      <vt:lpstr>Article IV of the Article of Confederation</vt:lpstr>
      <vt:lpstr>Article IV of the Article of Confederation</vt:lpstr>
      <vt:lpstr>Article IV, Sec. 2 (U.S. Const.)</vt:lpstr>
      <vt:lpstr>Corfield v. Coryell (1823)</vt:lpstr>
      <vt:lpstr>Corfield v. Coryell (1823)</vt:lpstr>
      <vt:lpstr>Corfield v. Coryell (1823)</vt:lpstr>
      <vt:lpstr>Corfield v. Coryell (1823)</vt:lpstr>
      <vt:lpstr>Bingham’s Proposal</vt:lpstr>
      <vt:lpstr>Section 1</vt:lpstr>
      <vt:lpstr>Privileges or Immunities Clause</vt:lpstr>
      <vt:lpstr>Fourteenth Amendment</vt:lpstr>
      <vt:lpstr>“One Pervading Purpose”</vt:lpstr>
      <vt:lpstr>The Slaughter-House Cases</vt:lpstr>
      <vt:lpstr>What are the Ps or Is of U.S. citizens?</vt:lpstr>
      <vt:lpstr>Field’s Dissent</vt:lpstr>
      <vt:lpstr>Ps/Is, According to Field</vt:lpstr>
      <vt:lpstr>Corfield v. Coryell (1823)</vt:lpstr>
      <vt:lpstr>Corfield v. Coryell (1823)</vt:lpstr>
      <vt:lpstr>CRA of 1866</vt:lpstr>
      <vt:lpstr>Miller’s View</vt:lpstr>
      <vt:lpstr>Corfield v. Coryell (1823)</vt:lpstr>
      <vt:lpstr>Corfield v. Coryell (1823)</vt:lpstr>
      <vt:lpstr>Corfield v. Coryell (1823)</vt:lpstr>
      <vt:lpstr>Corfield v. Coryell (1823)</vt:lpstr>
      <vt:lpstr>Corfield v. Coryell (1823)</vt:lpstr>
      <vt:lpstr>Ps or Is (14th A.) according to Miller</vt:lpstr>
      <vt:lpstr>Direct Protection Interpretation</vt:lpstr>
      <vt:lpstr>Bill of Rights Interpretation</vt:lpstr>
      <vt:lpstr>“Blank check” Theory</vt:lpstr>
      <vt:lpstr>Congressional Reconstruction</vt:lpstr>
      <vt:lpstr>Congress supreme</vt:lpstr>
      <vt:lpstr>Impeachment of Johnson</vt:lpstr>
      <vt:lpstr>Election of 1868</vt:lpstr>
      <vt:lpstr>Democrat ticket for election of 1868</vt:lpstr>
      <vt:lpstr>Election of 1868</vt:lpstr>
      <vt:lpstr>The 15th Amendment</vt:lpstr>
      <vt:lpstr>“The First Vote”</vt:lpstr>
      <vt:lpstr>Black and white members of MS Senate, 1874-5</vt:lpstr>
      <vt:lpstr>Blacks electioneering among blacks</vt:lpstr>
      <vt:lpstr>First time blacks and whites serving together on a jury</vt:lpstr>
      <vt:lpstr>Black students outside schoolhouse</vt:lpstr>
      <vt:lpstr>KKK forced many Republicans from positions</vt:lpstr>
      <vt:lpstr>Nathan Bedford Forrest</vt:lpstr>
      <vt:lpstr>MS Klan member in his hooded disguise</vt:lpstr>
      <vt:lpstr>Klan: resented blacks getting ahead</vt:lpstr>
      <vt:lpstr>Colfax Massacre</vt:lpstr>
      <vt:lpstr>Colfax Massacre</vt:lpstr>
      <vt:lpstr>Grant as president</vt:lpstr>
      <vt:lpstr>Election 1872</vt:lpstr>
      <vt:lpstr>1875 Act &amp; the Civil Rights Cases</vt:lpstr>
      <vt:lpstr>The Civil Rights Act of 1875</vt:lpstr>
      <vt:lpstr>Civil Rights Act of 1875, Section 1</vt:lpstr>
      <vt:lpstr>Civil Rights Act of 1875, Section 1</vt:lpstr>
      <vt:lpstr>Civil Rights Act of 1875, Section 2</vt:lpstr>
      <vt:lpstr>Election of 1876</vt:lpstr>
      <vt:lpstr>Rutherford B. Hayes</vt:lpstr>
      <vt:lpstr>The Civil Rights Cases</vt:lpstr>
      <vt:lpstr>The Civil Rights Act of 1875</vt:lpstr>
      <vt:lpstr>The Civil Rights Cases</vt:lpstr>
      <vt:lpstr>Strauder v. West Virginia</vt:lpstr>
      <vt:lpstr>Overview of Strauder (1880)</vt:lpstr>
      <vt:lpstr>Justice Strong:</vt:lpstr>
      <vt:lpstr>Justice Strong: (take 2)</vt:lpstr>
      <vt:lpstr>Justice Strong (take 3):</vt:lpstr>
      <vt:lpstr>Justice Strong (take 4):</vt:lpstr>
      <vt:lpstr>A Rule Easily Evaded</vt:lpstr>
      <vt:lpstr>Close of the Nineteenth Century</vt:lpstr>
      <vt:lpstr>Plessy v. Ferguson</vt:lpstr>
      <vt:lpstr>Overview of Plessy v. Ferguson</vt:lpstr>
      <vt:lpstr>Justice Brown:</vt:lpstr>
      <vt:lpstr>Justice Harlan’s dissent</vt:lpstr>
      <vt:lpstr>Harlan’s dissent, take 2</vt:lpstr>
      <vt:lpstr>Harlan’s dissent, take 3</vt:lpstr>
      <vt:lpstr>Equal Protection Lies Dormant</vt:lpstr>
      <vt:lpstr>Korematsu v. United States</vt:lpstr>
      <vt:lpstr>Overview of Korematsu</vt:lpstr>
      <vt:lpstr>Justice Black</vt:lpstr>
      <vt:lpstr>Justice Black, take 2</vt:lpstr>
      <vt:lpstr>Justice Murphy</vt:lpstr>
      <vt:lpstr>Brown v. Bd. of Education</vt:lpstr>
      <vt:lpstr>Overview of Brown v. Bd of Education</vt:lpstr>
      <vt:lpstr>Earl Warren on History</vt:lpstr>
      <vt:lpstr>Warren on History (continued)</vt:lpstr>
      <vt:lpstr>Warren of Education</vt:lpstr>
      <vt:lpstr>Warren on Education (continued)</vt:lpstr>
      <vt:lpstr>Warren on Impact of Segregation</vt:lpstr>
      <vt:lpstr>Warren on Human Psychology</vt:lpstr>
      <vt:lpstr>ALL De Jure Racial Segregation?</vt:lpstr>
      <vt:lpstr>Remedy?</vt:lpstr>
      <vt:lpstr>What about the feds (D.C.)?</vt:lpstr>
      <vt:lpstr>Brown II</vt:lpstr>
      <vt:lpstr>Enforcing Brown</vt:lpstr>
      <vt:lpstr>Loving v. Virginia</vt:lpstr>
      <vt:lpstr>Modern Doctrine</vt:lpstr>
      <vt:lpstr>Tiers (Tears?) of Scrutiny</vt:lpstr>
      <vt:lpstr>Rational-basis Review</vt:lpstr>
      <vt:lpstr>Rational-basis Review</vt:lpstr>
      <vt:lpstr>Strict Scrutiny</vt:lpstr>
      <vt:lpstr>Strict Scrutiny</vt:lpstr>
      <vt:lpstr>Comparing Two Tiers</vt:lpstr>
      <vt:lpstr>Disparate Impact</vt:lpstr>
      <vt:lpstr>Affirmative Action and the Equal Protection Clause</vt:lpstr>
      <vt:lpstr>A Winding Road</vt:lpstr>
      <vt:lpstr>A STILL Winding Road</vt:lpstr>
      <vt:lpstr>Sex Discrimination and the Equal Protection Clause</vt:lpstr>
      <vt:lpstr>Bradwell v. Illinois</vt:lpstr>
      <vt:lpstr>Justice Bradley’s Concurrence</vt:lpstr>
      <vt:lpstr>Bradley (c0ntinued)</vt:lpstr>
      <vt:lpstr>Sex &amp; Original Meaning of Equal Protection?</vt:lpstr>
      <vt:lpstr>Transformation in the 1970s</vt:lpstr>
      <vt:lpstr>Equal Rights Amendment – the Text</vt:lpstr>
      <vt:lpstr>Frontiero factors</vt:lpstr>
      <vt:lpstr>Intermediate Scrutiny</vt:lpstr>
      <vt:lpstr>Comparing Two Tiers</vt:lpstr>
      <vt:lpstr>Sex Classifications After US v. Virginia (1996)</vt:lpstr>
      <vt:lpstr>Sexual Orientation and the Equal Protection Clause</vt:lpstr>
      <vt:lpstr>Sexual Orientation: The Nadir</vt:lpstr>
      <vt:lpstr>Sexual Orientation Reconsidered</vt:lpstr>
      <vt:lpstr>“Rational Basis” Review Under the Equal Protection Clause</vt:lpstr>
      <vt:lpstr>Rational-basis Review</vt:lpstr>
      <vt:lpstr>Rational-basis Review</vt:lpstr>
      <vt:lpstr>Comparing Two Tiers</vt:lpstr>
      <vt:lpstr>Whither the Equal Protection Clause?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and the South</dc:title>
  <dc:creator>Margo</dc:creator>
  <cp:lastModifiedBy>Tim Kalgreen</cp:lastModifiedBy>
  <cp:revision>109</cp:revision>
  <dcterms:created xsi:type="dcterms:W3CDTF">2011-02-06T23:09:42Z</dcterms:created>
  <dcterms:modified xsi:type="dcterms:W3CDTF">2018-12-06T16:14:56Z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0x0101009ED0E4292745DD4CA0F5B42A51ECC860</vt:lpwstr>
  </property>
</Properties>
</file>