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6"/>
  </p:notesMasterIdLst>
  <p:handoutMasterIdLst>
    <p:handoutMasterId r:id="rId47"/>
  </p:handoutMasterIdLst>
  <p:sldIdLst>
    <p:sldId id="256" r:id="rId5"/>
    <p:sldId id="257" r:id="rId6"/>
    <p:sldId id="260" r:id="rId7"/>
    <p:sldId id="303" r:id="rId8"/>
    <p:sldId id="275" r:id="rId9"/>
    <p:sldId id="304" r:id="rId10"/>
    <p:sldId id="276" r:id="rId11"/>
    <p:sldId id="261" r:id="rId12"/>
    <p:sldId id="279" r:id="rId13"/>
    <p:sldId id="277" r:id="rId14"/>
    <p:sldId id="289" r:id="rId15"/>
    <p:sldId id="290" r:id="rId16"/>
    <p:sldId id="291" r:id="rId17"/>
    <p:sldId id="293" r:id="rId18"/>
    <p:sldId id="300" r:id="rId19"/>
    <p:sldId id="301" r:id="rId20"/>
    <p:sldId id="292" r:id="rId21"/>
    <p:sldId id="282" r:id="rId22"/>
    <p:sldId id="278" r:id="rId23"/>
    <p:sldId id="302" r:id="rId24"/>
    <p:sldId id="298" r:id="rId25"/>
    <p:sldId id="280" r:id="rId26"/>
    <p:sldId id="281" r:id="rId27"/>
    <p:sldId id="271" r:id="rId28"/>
    <p:sldId id="263" r:id="rId29"/>
    <p:sldId id="264" r:id="rId30"/>
    <p:sldId id="265" r:id="rId31"/>
    <p:sldId id="273" r:id="rId32"/>
    <p:sldId id="266" r:id="rId33"/>
    <p:sldId id="285" r:id="rId34"/>
    <p:sldId id="267" r:id="rId35"/>
    <p:sldId id="283" r:id="rId36"/>
    <p:sldId id="284" r:id="rId37"/>
    <p:sldId id="268" r:id="rId38"/>
    <p:sldId id="286" r:id="rId39"/>
    <p:sldId id="287" r:id="rId40"/>
    <p:sldId id="288" r:id="rId41"/>
    <p:sldId id="297" r:id="rId42"/>
    <p:sldId id="295" r:id="rId43"/>
    <p:sldId id="294" r:id="rId44"/>
    <p:sldId id="296" r:id="rId4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88664F0-1F20-8AD4-5BA1-E3702174F39A}" name="Danielle Wilmot" initials="" userId="S::DWilmot@oclre.org::10469910-d222-4c9e-9fe6-405abe7971cf"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3A2419-41F2-4D8B-A392-EAD386384805}" v="2" dt="2025-10-29T14:31:20.4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4626"/>
  </p:normalViewPr>
  <p:slideViewPr>
    <p:cSldViewPr snapToGrid="0">
      <p:cViewPr varScale="1">
        <p:scale>
          <a:sx n="116" d="100"/>
          <a:sy n="116" d="100"/>
        </p:scale>
        <p:origin x="1856"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a Lewis" userId="b33f51e6-ea57-453f-85bd-bce105d644a3" providerId="ADAL" clId="{2581A521-EB02-5978-B4BD-B2A7BAB89903}"/>
    <pc:docChg chg="undo custSel modSld">
      <pc:chgData name="Jenna Lewis" userId="b33f51e6-ea57-453f-85bd-bce105d644a3" providerId="ADAL" clId="{2581A521-EB02-5978-B4BD-B2A7BAB89903}" dt="2025-10-23T20:48:03.410" v="24" actId="21"/>
      <pc:docMkLst>
        <pc:docMk/>
      </pc:docMkLst>
      <pc:sldChg chg="modSp mod">
        <pc:chgData name="Jenna Lewis" userId="b33f51e6-ea57-453f-85bd-bce105d644a3" providerId="ADAL" clId="{2581A521-EB02-5978-B4BD-B2A7BAB89903}" dt="2025-10-23T20:42:16.964" v="9" actId="179"/>
        <pc:sldMkLst>
          <pc:docMk/>
          <pc:sldMk cId="330665143" sldId="260"/>
        </pc:sldMkLst>
        <pc:spChg chg="mod">
          <ac:chgData name="Jenna Lewis" userId="b33f51e6-ea57-453f-85bd-bce105d644a3" providerId="ADAL" clId="{2581A521-EB02-5978-B4BD-B2A7BAB89903}" dt="2025-10-23T20:42:16.964" v="9" actId="179"/>
          <ac:spMkLst>
            <pc:docMk/>
            <pc:sldMk cId="330665143" sldId="260"/>
            <ac:spMk id="5" creationId="{6608339D-1AF7-4D7D-9DC7-8FE86FBA1C61}"/>
          </ac:spMkLst>
        </pc:spChg>
      </pc:sldChg>
      <pc:sldChg chg="modSp mod">
        <pc:chgData name="Jenna Lewis" userId="b33f51e6-ea57-453f-85bd-bce105d644a3" providerId="ADAL" clId="{2581A521-EB02-5978-B4BD-B2A7BAB89903}" dt="2025-10-23T20:42:52.846" v="12" actId="20577"/>
        <pc:sldMkLst>
          <pc:docMk/>
          <pc:sldMk cId="2891425510" sldId="277"/>
        </pc:sldMkLst>
        <pc:spChg chg="mod">
          <ac:chgData name="Jenna Lewis" userId="b33f51e6-ea57-453f-85bd-bce105d644a3" providerId="ADAL" clId="{2581A521-EB02-5978-B4BD-B2A7BAB89903}" dt="2025-10-23T20:42:52.846" v="12" actId="20577"/>
          <ac:spMkLst>
            <pc:docMk/>
            <pc:sldMk cId="2891425510" sldId="277"/>
            <ac:spMk id="3" creationId="{AF31D5F2-FF47-4649-8DA6-4644E8789636}"/>
          </ac:spMkLst>
        </pc:spChg>
      </pc:sldChg>
      <pc:sldChg chg="addSp delSp modSp mod">
        <pc:chgData name="Jenna Lewis" userId="b33f51e6-ea57-453f-85bd-bce105d644a3" providerId="ADAL" clId="{2581A521-EB02-5978-B4BD-B2A7BAB89903}" dt="2025-10-23T20:48:03.410" v="24" actId="21"/>
        <pc:sldMkLst>
          <pc:docMk/>
          <pc:sldMk cId="4230678644" sldId="300"/>
        </pc:sldMkLst>
        <pc:picChg chg="add del">
          <ac:chgData name="Jenna Lewis" userId="b33f51e6-ea57-453f-85bd-bce105d644a3" providerId="ADAL" clId="{2581A521-EB02-5978-B4BD-B2A7BAB89903}" dt="2025-10-23T20:48:03.410" v="24" actId="21"/>
          <ac:picMkLst>
            <pc:docMk/>
            <pc:sldMk cId="4230678644" sldId="300"/>
            <ac:picMk id="3" creationId="{86C59BE5-052E-4C77-939B-010D98C0A8E5}"/>
          </ac:picMkLst>
        </pc:picChg>
      </pc:sldChg>
    </pc:docChg>
  </pc:docChgLst>
  <pc:docChgLst>
    <pc:chgData name="Jenna Lewis" userId="S::jlewis@oclre.org::b33f51e6-ea57-453f-85bd-bce105d644a3" providerId="AD" clId="Web-{AF48D056-72C7-9216-2D3F-D43B28447353}"/>
    <pc:docChg chg="delSld modSld">
      <pc:chgData name="Jenna Lewis" userId="S::jlewis@oclre.org::b33f51e6-ea57-453f-85bd-bce105d644a3" providerId="AD" clId="Web-{AF48D056-72C7-9216-2D3F-D43B28447353}" dt="2025-10-23T19:48:38.590" v="275" actId="20577"/>
      <pc:docMkLst>
        <pc:docMk/>
      </pc:docMkLst>
      <pc:sldChg chg="modSp">
        <pc:chgData name="Jenna Lewis" userId="S::jlewis@oclre.org::b33f51e6-ea57-453f-85bd-bce105d644a3" providerId="AD" clId="Web-{AF48D056-72C7-9216-2D3F-D43B28447353}" dt="2025-10-23T19:27:04.247" v="0" actId="20577"/>
        <pc:sldMkLst>
          <pc:docMk/>
          <pc:sldMk cId="2446733895" sldId="256"/>
        </pc:sldMkLst>
        <pc:spChg chg="mod">
          <ac:chgData name="Jenna Lewis" userId="S::jlewis@oclre.org::b33f51e6-ea57-453f-85bd-bce105d644a3" providerId="AD" clId="Web-{AF48D056-72C7-9216-2D3F-D43B28447353}" dt="2025-10-23T19:27:04.247" v="0" actId="20577"/>
          <ac:spMkLst>
            <pc:docMk/>
            <pc:sldMk cId="2446733895" sldId="256"/>
            <ac:spMk id="2" creationId="{00000000-0000-0000-0000-000000000000}"/>
          </ac:spMkLst>
        </pc:spChg>
      </pc:sldChg>
      <pc:sldChg chg="modSp">
        <pc:chgData name="Jenna Lewis" userId="S::jlewis@oclre.org::b33f51e6-ea57-453f-85bd-bce105d644a3" providerId="AD" clId="Web-{AF48D056-72C7-9216-2D3F-D43B28447353}" dt="2025-10-23T19:27:50.419" v="2" actId="20577"/>
        <pc:sldMkLst>
          <pc:docMk/>
          <pc:sldMk cId="471568241" sldId="257"/>
        </pc:sldMkLst>
        <pc:spChg chg="mod">
          <ac:chgData name="Jenna Lewis" userId="S::jlewis@oclre.org::b33f51e6-ea57-453f-85bd-bce105d644a3" providerId="AD" clId="Web-{AF48D056-72C7-9216-2D3F-D43B28447353}" dt="2025-10-23T19:27:50.419" v="2" actId="20577"/>
          <ac:spMkLst>
            <pc:docMk/>
            <pc:sldMk cId="471568241" sldId="257"/>
            <ac:spMk id="3" creationId="{00000000-0000-0000-0000-000000000000}"/>
          </ac:spMkLst>
        </pc:spChg>
      </pc:sldChg>
      <pc:sldChg chg="modSp">
        <pc:chgData name="Jenna Lewis" userId="S::jlewis@oclre.org::b33f51e6-ea57-453f-85bd-bce105d644a3" providerId="AD" clId="Web-{AF48D056-72C7-9216-2D3F-D43B28447353}" dt="2025-10-23T19:30:59.251" v="40" actId="20577"/>
        <pc:sldMkLst>
          <pc:docMk/>
          <pc:sldMk cId="330665143" sldId="260"/>
        </pc:sldMkLst>
        <pc:spChg chg="mod">
          <ac:chgData name="Jenna Lewis" userId="S::jlewis@oclre.org::b33f51e6-ea57-453f-85bd-bce105d644a3" providerId="AD" clId="Web-{AF48D056-72C7-9216-2D3F-D43B28447353}" dt="2025-10-23T19:28:00.841" v="3" actId="20577"/>
          <ac:spMkLst>
            <pc:docMk/>
            <pc:sldMk cId="330665143" sldId="260"/>
            <ac:spMk id="4" creationId="{87D16EEC-4C9B-4ADE-8B0F-74D1046DA568}"/>
          </ac:spMkLst>
        </pc:spChg>
        <pc:spChg chg="mod">
          <ac:chgData name="Jenna Lewis" userId="S::jlewis@oclre.org::b33f51e6-ea57-453f-85bd-bce105d644a3" providerId="AD" clId="Web-{AF48D056-72C7-9216-2D3F-D43B28447353}" dt="2025-10-23T19:30:59.251" v="40" actId="20577"/>
          <ac:spMkLst>
            <pc:docMk/>
            <pc:sldMk cId="330665143" sldId="260"/>
            <ac:spMk id="5" creationId="{6608339D-1AF7-4D7D-9DC7-8FE86FBA1C61}"/>
          </ac:spMkLst>
        </pc:spChg>
      </pc:sldChg>
      <pc:sldChg chg="modSp">
        <pc:chgData name="Jenna Lewis" userId="S::jlewis@oclre.org::b33f51e6-ea57-453f-85bd-bce105d644a3" providerId="AD" clId="Web-{AF48D056-72C7-9216-2D3F-D43B28447353}" dt="2025-10-23T19:37:27.318" v="163" actId="20577"/>
        <pc:sldMkLst>
          <pc:docMk/>
          <pc:sldMk cId="2500236376" sldId="261"/>
        </pc:sldMkLst>
        <pc:spChg chg="mod">
          <ac:chgData name="Jenna Lewis" userId="S::jlewis@oclre.org::b33f51e6-ea57-453f-85bd-bce105d644a3" providerId="AD" clId="Web-{AF48D056-72C7-9216-2D3F-D43B28447353}" dt="2025-10-23T19:37:27.318" v="163" actId="20577"/>
          <ac:spMkLst>
            <pc:docMk/>
            <pc:sldMk cId="2500236376" sldId="261"/>
            <ac:spMk id="3" creationId="{C1DF60DC-8172-4F7F-BD8A-B70DF050C7B5}"/>
          </ac:spMkLst>
        </pc:spChg>
      </pc:sldChg>
      <pc:sldChg chg="modSp">
        <pc:chgData name="Jenna Lewis" userId="S::jlewis@oclre.org::b33f51e6-ea57-453f-85bd-bce105d644a3" providerId="AD" clId="Web-{AF48D056-72C7-9216-2D3F-D43B28447353}" dt="2025-10-23T19:33:50.832" v="59" actId="20577"/>
        <pc:sldMkLst>
          <pc:docMk/>
          <pc:sldMk cId="320089677" sldId="275"/>
        </pc:sldMkLst>
        <pc:spChg chg="mod">
          <ac:chgData name="Jenna Lewis" userId="S::jlewis@oclre.org::b33f51e6-ea57-453f-85bd-bce105d644a3" providerId="AD" clId="Web-{AF48D056-72C7-9216-2D3F-D43B28447353}" dt="2025-10-23T19:33:50.832" v="59" actId="20577"/>
          <ac:spMkLst>
            <pc:docMk/>
            <pc:sldMk cId="320089677" sldId="275"/>
            <ac:spMk id="6" creationId="{E6816E9D-E7EB-48D8-B950-79ED67570569}"/>
          </ac:spMkLst>
        </pc:spChg>
      </pc:sldChg>
      <pc:sldChg chg="modSp">
        <pc:chgData name="Jenna Lewis" userId="S::jlewis@oclre.org::b33f51e6-ea57-453f-85bd-bce105d644a3" providerId="AD" clId="Web-{AF48D056-72C7-9216-2D3F-D43B28447353}" dt="2025-10-23T19:36:42.912" v="157" actId="20577"/>
        <pc:sldMkLst>
          <pc:docMk/>
          <pc:sldMk cId="742584867" sldId="276"/>
        </pc:sldMkLst>
        <pc:spChg chg="mod">
          <ac:chgData name="Jenna Lewis" userId="S::jlewis@oclre.org::b33f51e6-ea57-453f-85bd-bce105d644a3" providerId="AD" clId="Web-{AF48D056-72C7-9216-2D3F-D43B28447353}" dt="2025-10-23T19:36:42.912" v="157" actId="20577"/>
          <ac:spMkLst>
            <pc:docMk/>
            <pc:sldMk cId="742584867" sldId="276"/>
            <ac:spMk id="3" creationId="{676723CC-A78B-4791-A172-9230AA486F56}"/>
          </ac:spMkLst>
        </pc:spChg>
      </pc:sldChg>
      <pc:sldChg chg="modSp">
        <pc:chgData name="Jenna Lewis" userId="S::jlewis@oclre.org::b33f51e6-ea57-453f-85bd-bce105d644a3" providerId="AD" clId="Web-{AF48D056-72C7-9216-2D3F-D43B28447353}" dt="2025-10-23T19:40:51.663" v="274" actId="20577"/>
        <pc:sldMkLst>
          <pc:docMk/>
          <pc:sldMk cId="2891425510" sldId="277"/>
        </pc:sldMkLst>
        <pc:spChg chg="mod">
          <ac:chgData name="Jenna Lewis" userId="S::jlewis@oclre.org::b33f51e6-ea57-453f-85bd-bce105d644a3" providerId="AD" clId="Web-{AF48D056-72C7-9216-2D3F-D43B28447353}" dt="2025-10-23T19:40:51.663" v="274" actId="20577"/>
          <ac:spMkLst>
            <pc:docMk/>
            <pc:sldMk cId="2891425510" sldId="277"/>
            <ac:spMk id="3" creationId="{AF31D5F2-FF47-4649-8DA6-4644E8789636}"/>
          </ac:spMkLst>
        </pc:spChg>
      </pc:sldChg>
      <pc:sldChg chg="modSp">
        <pc:chgData name="Jenna Lewis" userId="S::jlewis@oclre.org::b33f51e6-ea57-453f-85bd-bce105d644a3" providerId="AD" clId="Web-{AF48D056-72C7-9216-2D3F-D43B28447353}" dt="2025-10-23T19:39:21.694" v="248" actId="20577"/>
        <pc:sldMkLst>
          <pc:docMk/>
          <pc:sldMk cId="1681740213" sldId="279"/>
        </pc:sldMkLst>
        <pc:spChg chg="mod">
          <ac:chgData name="Jenna Lewis" userId="S::jlewis@oclre.org::b33f51e6-ea57-453f-85bd-bce105d644a3" providerId="AD" clId="Web-{AF48D056-72C7-9216-2D3F-D43B28447353}" dt="2025-10-23T19:39:21.694" v="248" actId="20577"/>
          <ac:spMkLst>
            <pc:docMk/>
            <pc:sldMk cId="1681740213" sldId="279"/>
            <ac:spMk id="3" creationId="{83675C46-6B2B-46AE-BF55-938F4BD54B40}"/>
          </ac:spMkLst>
        </pc:spChg>
      </pc:sldChg>
      <pc:sldChg chg="modSp">
        <pc:chgData name="Jenna Lewis" userId="S::jlewis@oclre.org::b33f51e6-ea57-453f-85bd-bce105d644a3" providerId="AD" clId="Web-{AF48D056-72C7-9216-2D3F-D43B28447353}" dt="2025-10-23T19:48:38.590" v="275" actId="20577"/>
        <pc:sldMkLst>
          <pc:docMk/>
          <pc:sldMk cId="2693038328" sldId="296"/>
        </pc:sldMkLst>
        <pc:spChg chg="mod">
          <ac:chgData name="Jenna Lewis" userId="S::jlewis@oclre.org::b33f51e6-ea57-453f-85bd-bce105d644a3" providerId="AD" clId="Web-{AF48D056-72C7-9216-2D3F-D43B28447353}" dt="2025-10-23T19:48:38.590" v="275" actId="20577"/>
          <ac:spMkLst>
            <pc:docMk/>
            <pc:sldMk cId="2693038328" sldId="296"/>
            <ac:spMk id="2" creationId="{49E39211-F094-469C-82BF-02DC15313C88}"/>
          </ac:spMkLst>
        </pc:spChg>
      </pc:sldChg>
      <pc:sldChg chg="modSp">
        <pc:chgData name="Jenna Lewis" userId="S::jlewis@oclre.org::b33f51e6-ea57-453f-85bd-bce105d644a3" providerId="AD" clId="Web-{AF48D056-72C7-9216-2D3F-D43B28447353}" dt="2025-10-23T19:32:24.831" v="46" actId="20577"/>
        <pc:sldMkLst>
          <pc:docMk/>
          <pc:sldMk cId="2199970518" sldId="303"/>
        </pc:sldMkLst>
        <pc:spChg chg="mod">
          <ac:chgData name="Jenna Lewis" userId="S::jlewis@oclre.org::b33f51e6-ea57-453f-85bd-bce105d644a3" providerId="AD" clId="Web-{AF48D056-72C7-9216-2D3F-D43B28447353}" dt="2025-10-23T19:32:24.831" v="46" actId="20577"/>
          <ac:spMkLst>
            <pc:docMk/>
            <pc:sldMk cId="2199970518" sldId="303"/>
            <ac:spMk id="3" creationId="{A55E187C-C968-40A5-9A65-1197A235362A}"/>
          </ac:spMkLst>
        </pc:spChg>
      </pc:sldChg>
      <pc:sldChg chg="modSp">
        <pc:chgData name="Jenna Lewis" userId="S::jlewis@oclre.org::b33f51e6-ea57-453f-85bd-bce105d644a3" providerId="AD" clId="Web-{AF48D056-72C7-9216-2D3F-D43B28447353}" dt="2025-10-23T19:34:49.364" v="69" actId="20577"/>
        <pc:sldMkLst>
          <pc:docMk/>
          <pc:sldMk cId="3965807799" sldId="304"/>
        </pc:sldMkLst>
        <pc:spChg chg="mod">
          <ac:chgData name="Jenna Lewis" userId="S::jlewis@oclre.org::b33f51e6-ea57-453f-85bd-bce105d644a3" providerId="AD" clId="Web-{AF48D056-72C7-9216-2D3F-D43B28447353}" dt="2025-10-23T19:34:49.364" v="69" actId="20577"/>
          <ac:spMkLst>
            <pc:docMk/>
            <pc:sldMk cId="3965807799" sldId="304"/>
            <ac:spMk id="6" creationId="{E6816E9D-E7EB-48D8-B950-79ED67570569}"/>
          </ac:spMkLst>
        </pc:spChg>
      </pc:sldChg>
    </pc:docChg>
  </pc:docChgLst>
  <pc:docChgLst>
    <pc:chgData name="Jenna Lewis" userId="S::jlewis@oclre.org::b33f51e6-ea57-453f-85bd-bce105d644a3" providerId="AD" clId="Web-{75AB164E-FDC8-B4DE-D617-241738239AAB}"/>
    <pc:docChg chg="modSld">
      <pc:chgData name="Jenna Lewis" userId="S::jlewis@oclre.org::b33f51e6-ea57-453f-85bd-bce105d644a3" providerId="AD" clId="Web-{75AB164E-FDC8-B4DE-D617-241738239AAB}" dt="2025-10-23T20:49:54.730" v="3"/>
      <pc:docMkLst>
        <pc:docMk/>
      </pc:docMkLst>
      <pc:sldChg chg="addSp delSp modSp">
        <pc:chgData name="Jenna Lewis" userId="S::jlewis@oclre.org::b33f51e6-ea57-453f-85bd-bce105d644a3" providerId="AD" clId="Web-{75AB164E-FDC8-B4DE-D617-241738239AAB}" dt="2025-10-23T20:49:54.730" v="3"/>
        <pc:sldMkLst>
          <pc:docMk/>
          <pc:sldMk cId="4230678644" sldId="300"/>
        </pc:sldMkLst>
        <pc:picChg chg="add del">
          <ac:chgData name="Jenna Lewis" userId="S::jlewis@oclre.org::b33f51e6-ea57-453f-85bd-bce105d644a3" providerId="AD" clId="Web-{75AB164E-FDC8-B4DE-D617-241738239AAB}" dt="2025-10-23T20:49:54.730" v="3"/>
          <ac:picMkLst>
            <pc:docMk/>
            <pc:sldMk cId="4230678644" sldId="300"/>
            <ac:picMk id="3" creationId="{86C59BE5-052E-4C77-939B-010D98C0A8E5}"/>
          </ac:picMkLst>
        </pc:picChg>
      </pc:sldChg>
    </pc:docChg>
  </pc:docChgLst>
  <pc:docChgLst>
    <pc:chgData name="Jenna Lewis" userId="S::jlewis@oclre.org::b33f51e6-ea57-453f-85bd-bce105d644a3" providerId="AD" clId="Web-{4A3A2419-41F2-4D8B-A392-EAD386384805}"/>
    <pc:docChg chg="modSld">
      <pc:chgData name="Jenna Lewis" userId="S::jlewis@oclre.org::b33f51e6-ea57-453f-85bd-bce105d644a3" providerId="AD" clId="Web-{4A3A2419-41F2-4D8B-A392-EAD386384805}" dt="2025-10-29T14:31:19.681" v="0"/>
      <pc:docMkLst>
        <pc:docMk/>
      </pc:docMkLst>
      <pc:sldChg chg="modSp">
        <pc:chgData name="Jenna Lewis" userId="S::jlewis@oclre.org::b33f51e6-ea57-453f-85bd-bce105d644a3" providerId="AD" clId="Web-{4A3A2419-41F2-4D8B-A392-EAD386384805}" dt="2025-10-29T14:31:19.681" v="0"/>
        <pc:sldMkLst>
          <pc:docMk/>
          <pc:sldMk cId="4230678644" sldId="300"/>
        </pc:sldMkLst>
        <pc:picChg chg="mod">
          <ac:chgData name="Jenna Lewis" userId="S::jlewis@oclre.org::b33f51e6-ea57-453f-85bd-bce105d644a3" providerId="AD" clId="Web-{4A3A2419-41F2-4D8B-A392-EAD386384805}" dt="2025-10-29T14:31:19.681" v="0"/>
          <ac:picMkLst>
            <pc:docMk/>
            <pc:sldMk cId="4230678644" sldId="300"/>
            <ac:picMk id="3" creationId="{86C59BE5-052E-4C77-939B-010D98C0A8E5}"/>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50A9E46-5171-44DD-B26D-C309D70EC462}"/>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575D3C03-ADF7-4858-9F80-F1E1D2B771B4}"/>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07B1C33-B133-4F17-A6E9-B1BFB7C9C95A}" type="datetimeFigureOut">
              <a:rPr lang="en-US" smtClean="0"/>
              <a:t>10/29/2025</a:t>
            </a:fld>
            <a:endParaRPr lang="en-US"/>
          </a:p>
        </p:txBody>
      </p:sp>
      <p:sp>
        <p:nvSpPr>
          <p:cNvPr id="4" name="Footer Placeholder 3">
            <a:extLst>
              <a:ext uri="{FF2B5EF4-FFF2-40B4-BE49-F238E27FC236}">
                <a16:creationId xmlns:a16="http://schemas.microsoft.com/office/drawing/2014/main" id="{EC838AFE-0B13-457D-912E-64A989F0737F}"/>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37B7CA9-21D8-46EE-B8D9-705B026F45A6}"/>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CE95F4E-BACB-4492-9EA0-079C8DA66B56}" type="slidenum">
              <a:rPr lang="en-US" smtClean="0"/>
              <a:t>‹#›</a:t>
            </a:fld>
            <a:endParaRPr lang="en-US"/>
          </a:p>
        </p:txBody>
      </p:sp>
    </p:spTree>
    <p:extLst>
      <p:ext uri="{BB962C8B-B14F-4D97-AF65-F5344CB8AC3E}">
        <p14:creationId xmlns:p14="http://schemas.microsoft.com/office/powerpoint/2010/main" val="28677283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D22AAC7-25FD-9449-865B-9EE9091B7412}" type="datetimeFigureOut">
              <a:rPr lang="en-US" smtClean="0"/>
              <a:t>10/29/2025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7DFC7DAC-86A3-5146-8ACB-0BDFAEBD307D}" type="slidenum">
              <a:rPr lang="en-US" smtClean="0"/>
              <a:t>‹#›</a:t>
            </a:fld>
            <a:endParaRPr lang="en-US"/>
          </a:p>
        </p:txBody>
      </p:sp>
    </p:spTree>
    <p:extLst>
      <p:ext uri="{BB962C8B-B14F-4D97-AF65-F5344CB8AC3E}">
        <p14:creationId xmlns:p14="http://schemas.microsoft.com/office/powerpoint/2010/main" val="3144199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DFC7DAC-86A3-5146-8ACB-0BDFAEBD307D}" type="slidenum">
              <a:rPr lang="en-US" smtClean="0"/>
              <a:t>22</a:t>
            </a:fld>
            <a:endParaRPr lang="en-US"/>
          </a:p>
        </p:txBody>
      </p:sp>
    </p:spTree>
    <p:extLst>
      <p:ext uri="{BB962C8B-B14F-4D97-AF65-F5344CB8AC3E}">
        <p14:creationId xmlns:p14="http://schemas.microsoft.com/office/powerpoint/2010/main" val="11390654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1"/>
      </p:bgRef>
    </p:bg>
    <p:spTree>
      <p:nvGrpSpPr>
        <p:cNvPr id="1" name=""/>
        <p:cNvGrpSpPr/>
        <p:nvPr/>
      </p:nvGrpSpPr>
      <p:grpSpPr>
        <a:xfrm>
          <a:off x="0" y="0"/>
          <a:ext cx="0" cy="0"/>
          <a:chOff x="0" y="0"/>
          <a:chExt cx="0" cy="0"/>
        </a:xfrm>
      </p:grpSpPr>
      <p:pic>
        <p:nvPicPr>
          <p:cNvPr id="8" name="Picture 7" descr="TitleSlideNoBackgroun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031"/>
            <a:ext cx="9094878" cy="6877207"/>
          </a:xfrm>
          <a:prstGeom prst="rect">
            <a:avLst/>
          </a:prstGeom>
        </p:spPr>
      </p:pic>
      <p:sp>
        <p:nvSpPr>
          <p:cNvPr id="2" name="Title 1"/>
          <p:cNvSpPr>
            <a:spLocks noGrp="1"/>
          </p:cNvSpPr>
          <p:nvPr>
            <p:ph type="ctrTitle"/>
          </p:nvPr>
        </p:nvSpPr>
        <p:spPr>
          <a:xfrm>
            <a:off x="685800" y="2130425"/>
            <a:ext cx="7772400" cy="1470025"/>
          </a:xfrm>
        </p:spPr>
        <p:txBody>
          <a:bodyPr/>
          <a:lstStyle>
            <a:lvl1pPr>
              <a:defRPr b="1" cap="small">
                <a:solidFill>
                  <a:schemeClr val="tx1"/>
                </a:solidFill>
                <a:effectLst>
                  <a:glow rad="1409700">
                    <a:schemeClr val="bg1">
                      <a:alpha val="20000"/>
                    </a:schemeClr>
                  </a:glow>
                </a:effectLst>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578746C-7E0E-5048-9287-FF82A8BF7186}"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847472" y="6294390"/>
            <a:ext cx="2133600" cy="365125"/>
          </a:xfrm>
        </p:spPr>
        <p:txBody>
          <a:bodyPr/>
          <a:lstStyle>
            <a:lvl1pPr>
              <a:defRPr sz="1600">
                <a:solidFill>
                  <a:schemeClr val="bg1"/>
                </a:solidFill>
              </a:defRPr>
            </a:lvl1pPr>
          </a:lstStyle>
          <a:p>
            <a:fld id="{DAA4CD56-899B-8A42-BAF6-268B852CBAC9}" type="slidenum">
              <a:rPr lang="en-US" smtClean="0"/>
              <a:pPr/>
              <a:t>‹#›</a:t>
            </a:fld>
            <a:endParaRPr lang="en-US"/>
          </a:p>
        </p:txBody>
      </p:sp>
    </p:spTree>
    <p:extLst>
      <p:ext uri="{BB962C8B-B14F-4D97-AF65-F5344CB8AC3E}">
        <p14:creationId xmlns:p14="http://schemas.microsoft.com/office/powerpoint/2010/main" val="36438775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578746C-7E0E-5048-9287-FF82A8BF7186}"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1150780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578746C-7E0E-5048-9287-FF82A8BF7186}"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3143861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pic>
        <p:nvPicPr>
          <p:cNvPr id="10" name="Picture 9" descr="MainSlideNoBackgroun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88" y="5997256"/>
            <a:ext cx="9125712" cy="777240"/>
          </a:xfrm>
          <a:prstGeom prst="rect">
            <a:avLst/>
          </a:prstGeom>
        </p:spPr>
      </p:pic>
      <p:sp>
        <p:nvSpPr>
          <p:cNvPr id="2" name="Title 1"/>
          <p:cNvSpPr>
            <a:spLocks noGrp="1"/>
          </p:cNvSpPr>
          <p:nvPr>
            <p:ph type="title"/>
          </p:nvPr>
        </p:nvSpPr>
        <p:spPr>
          <a:xfrm>
            <a:off x="457200" y="-51421"/>
            <a:ext cx="8229600" cy="1143000"/>
          </a:xfrm>
        </p:spPr>
        <p:txBody>
          <a:bodyPr/>
          <a:lstStyle>
            <a:lvl1pPr>
              <a:defRPr>
                <a:solidFill>
                  <a:schemeClr val="tx2">
                    <a:lumMod val="75000"/>
                  </a:schemeClr>
                </a:solidFill>
                <a:effectLst>
                  <a:glow rad="863600">
                    <a:schemeClr val="bg1">
                      <a:alpha val="15000"/>
                    </a:schemeClr>
                  </a:glow>
                </a:effectLst>
              </a:defRPr>
            </a:lvl1pPr>
          </a:lstStyle>
          <a:p>
            <a:r>
              <a:rPr lang="en-US"/>
              <a:t>Click to edit Master title style</a:t>
            </a:r>
          </a:p>
        </p:txBody>
      </p:sp>
      <p:sp>
        <p:nvSpPr>
          <p:cNvPr id="3" name="Content Placeholder 2"/>
          <p:cNvSpPr>
            <a:spLocks noGrp="1"/>
          </p:cNvSpPr>
          <p:nvPr>
            <p:ph idx="1"/>
          </p:nvPr>
        </p:nvSpPr>
        <p:spPr>
          <a:xfrm>
            <a:off x="457200" y="1102531"/>
            <a:ext cx="8229600" cy="48947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68688" y="6232430"/>
            <a:ext cx="2133600" cy="365125"/>
          </a:xfrm>
        </p:spPr>
        <p:txBody>
          <a:bodyPr/>
          <a:lstStyle>
            <a:lvl1pPr>
              <a:defRPr sz="1600">
                <a:solidFill>
                  <a:srgbClr val="FFFFFF"/>
                </a:solidFill>
              </a:defRPr>
            </a:lvl1pPr>
          </a:lstStyle>
          <a:p>
            <a:fld id="{DAA4CD56-899B-8A42-BAF6-268B852CBAC9}" type="slidenum">
              <a:rPr lang="en-US" smtClean="0"/>
              <a:pPr/>
              <a:t>‹#›</a:t>
            </a:fld>
            <a:endParaRPr lang="en-US"/>
          </a:p>
        </p:txBody>
      </p:sp>
      <p:sp>
        <p:nvSpPr>
          <p:cNvPr id="9" name="Rectangle 8"/>
          <p:cNvSpPr/>
          <p:nvPr userDrawn="1"/>
        </p:nvSpPr>
        <p:spPr>
          <a:xfrm>
            <a:off x="215303" y="1085938"/>
            <a:ext cx="8754837" cy="4627936"/>
          </a:xfrm>
          <a:prstGeom prst="rect">
            <a:avLst/>
          </a:prstGeom>
          <a:solidFill>
            <a:schemeClr val="bg1">
              <a:alpha val="13000"/>
            </a:schemeClr>
          </a:solidFill>
          <a:ln>
            <a:noFill/>
          </a:ln>
          <a:effectLst>
            <a:outerShdw blurRad="76200" dir="13500000" sy="23000" kx="1200000" algn="br" rotWithShape="0">
              <a:prstClr val="black">
                <a:alpha val="20000"/>
              </a:prstClr>
            </a:outerShdw>
            <a:softEdge rad="190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970713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pic>
        <p:nvPicPr>
          <p:cNvPr id="8" name="Picture 7" descr="TitleSlideNoBackgroun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129"/>
            <a:ext cx="9169482" cy="6933619"/>
          </a:xfrm>
          <a:prstGeom prst="rect">
            <a:avLst/>
          </a:prstGeom>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78746C-7E0E-5048-9287-FF82A8BF7186}"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955888" y="6356350"/>
            <a:ext cx="2133600" cy="365125"/>
          </a:xfrm>
        </p:spPr>
        <p:txBody>
          <a:bodyPr/>
          <a:lstStyle>
            <a:lvl1pPr>
              <a:defRPr sz="1600">
                <a:solidFill>
                  <a:srgbClr val="FFFFFF"/>
                </a:solidFill>
              </a:defRPr>
            </a:lvl1pPr>
          </a:lstStyle>
          <a:p>
            <a:fld id="{DAA4CD56-899B-8A42-BAF6-268B852CBAC9}" type="slidenum">
              <a:rPr lang="en-US" smtClean="0"/>
              <a:pPr/>
              <a:t>‹#›</a:t>
            </a:fld>
            <a:endParaRPr lang="en-US"/>
          </a:p>
        </p:txBody>
      </p:sp>
    </p:spTree>
    <p:extLst>
      <p:ext uri="{BB962C8B-B14F-4D97-AF65-F5344CB8AC3E}">
        <p14:creationId xmlns:p14="http://schemas.microsoft.com/office/powerpoint/2010/main" val="404629342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pic>
        <p:nvPicPr>
          <p:cNvPr id="9" name="Picture 8" descr="MainSlideNoBackgroun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488" y="5962910"/>
            <a:ext cx="9125712" cy="777240"/>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578746C-7E0E-5048-9287-FF82A8BF7186}"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770032" y="6263410"/>
            <a:ext cx="2133600" cy="365125"/>
          </a:xfrm>
        </p:spPr>
        <p:txBody>
          <a:bodyPr/>
          <a:lstStyle>
            <a:lvl1pPr>
              <a:defRPr sz="1600">
                <a:solidFill>
                  <a:schemeClr val="bg1"/>
                </a:solidFill>
              </a:defRPr>
            </a:lvl1pPr>
          </a:lstStyle>
          <a:p>
            <a:fld id="{DAA4CD56-899B-8A42-BAF6-268B852CBAC9}" type="slidenum">
              <a:rPr lang="en-US" smtClean="0"/>
              <a:pPr/>
              <a:t>‹#›</a:t>
            </a:fld>
            <a:endParaRPr lang="en-US"/>
          </a:p>
        </p:txBody>
      </p:sp>
      <p:sp>
        <p:nvSpPr>
          <p:cNvPr id="10" name="Rectangle 9"/>
          <p:cNvSpPr/>
          <p:nvPr userDrawn="1"/>
        </p:nvSpPr>
        <p:spPr>
          <a:xfrm>
            <a:off x="457200" y="1417638"/>
            <a:ext cx="4191000" cy="4467846"/>
          </a:xfrm>
          <a:prstGeom prst="rect">
            <a:avLst/>
          </a:prstGeom>
          <a:solidFill>
            <a:schemeClr val="bg1">
              <a:alpha val="13000"/>
            </a:schemeClr>
          </a:solidFill>
          <a:ln>
            <a:noFill/>
          </a:ln>
          <a:effectLst>
            <a:outerShdw blurRad="76200" dir="13500000" sy="23000" kx="1200000" algn="br" rotWithShape="0">
              <a:prstClr val="black">
                <a:alpha val="20000"/>
              </a:prstClr>
            </a:outerShdw>
            <a:softEdge rad="190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userDrawn="1"/>
        </p:nvSpPr>
        <p:spPr>
          <a:xfrm>
            <a:off x="4648200" y="1627337"/>
            <a:ext cx="4191000" cy="4467846"/>
          </a:xfrm>
          <a:prstGeom prst="rect">
            <a:avLst/>
          </a:prstGeom>
          <a:solidFill>
            <a:schemeClr val="bg1">
              <a:alpha val="13000"/>
            </a:schemeClr>
          </a:solidFill>
          <a:ln>
            <a:noFill/>
          </a:ln>
          <a:effectLst>
            <a:outerShdw blurRad="76200" dir="13500000" sy="23000" kx="1200000" algn="br" rotWithShape="0">
              <a:prstClr val="black">
                <a:alpha val="20000"/>
              </a:prstClr>
            </a:outerShdw>
            <a:softEdge rad="190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990626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578746C-7E0E-5048-9287-FF82A8BF7186}" type="datetimeFigureOut">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796565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578746C-7E0E-5048-9287-FF82A8BF7186}" type="datetimeFigureOut">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409462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78746C-7E0E-5048-9287-FF82A8BF7186}" type="datetimeFigureOut">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2225046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78746C-7E0E-5048-9287-FF82A8BF7186}"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3260436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78746C-7E0E-5048-9287-FF82A8BF7186}"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3772800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a:effectLst>
            <a:outerShdw blurRad="76200" dir="13500000" sy="23000" kx="1200000" algn="br" rotWithShape="0">
              <a:prstClr val="black">
                <a:alpha val="20000"/>
              </a:prstClr>
            </a:outerShdw>
          </a:effectLst>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78746C-7E0E-5048-9287-FF82A8BF7186}" type="datetimeFigureOut">
              <a:rPr lang="en-US" smtClean="0"/>
              <a:t>10/29/2025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723568" y="60465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A4CD56-899B-8A42-BAF6-268B852CBAC9}" type="slidenum">
              <a:rPr lang="en-US" smtClean="0"/>
              <a:t>‹#›</a:t>
            </a:fld>
            <a:endParaRPr lang="en-US"/>
          </a:p>
        </p:txBody>
      </p:sp>
    </p:spTree>
    <p:extLst>
      <p:ext uri="{BB962C8B-B14F-4D97-AF65-F5344CB8AC3E}">
        <p14:creationId xmlns:p14="http://schemas.microsoft.com/office/powerpoint/2010/main" val="1774627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b="0" i="0" kern="1200">
          <a:solidFill>
            <a:schemeClr val="tx1"/>
          </a:solidFill>
          <a:effectLst>
            <a:glow rad="1206500">
              <a:schemeClr val="bg1">
                <a:alpha val="34000"/>
              </a:schemeClr>
            </a:glow>
          </a:effectLst>
          <a:latin typeface="Gill Sans"/>
          <a:ea typeface="+mj-ea"/>
          <a:cs typeface="Gill San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youtu.be/-2qtqC-sl60"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UZHYn_Y8wH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464665"/>
            <a:ext cx="9306913" cy="1470025"/>
          </a:xfrm>
        </p:spPr>
        <p:txBody>
          <a:bodyPr/>
          <a:lstStyle/>
          <a:p>
            <a:r>
              <a:rPr lang="en-US" dirty="0"/>
              <a:t>2026 Ohio High School </a:t>
            </a:r>
            <a:br>
              <a:rPr lang="en-US" dirty="0"/>
            </a:br>
            <a:r>
              <a:rPr lang="en-US" dirty="0"/>
              <a:t>Mock trial</a:t>
            </a:r>
          </a:p>
        </p:txBody>
      </p:sp>
      <p:sp>
        <p:nvSpPr>
          <p:cNvPr id="3" name="Subtitle 2"/>
          <p:cNvSpPr>
            <a:spLocks noGrp="1"/>
          </p:cNvSpPr>
          <p:nvPr>
            <p:ph type="subTitle" idx="1"/>
          </p:nvPr>
        </p:nvSpPr>
        <p:spPr>
          <a:xfrm>
            <a:off x="1371600" y="3735792"/>
            <a:ext cx="6400800" cy="1752600"/>
          </a:xfrm>
        </p:spPr>
        <p:txBody>
          <a:bodyPr/>
          <a:lstStyle/>
          <a:p>
            <a:r>
              <a:rPr lang="en-US" dirty="0"/>
              <a:t>Judge’s Competition Training</a:t>
            </a:r>
          </a:p>
        </p:txBody>
      </p:sp>
    </p:spTree>
    <p:extLst>
      <p:ext uri="{BB962C8B-B14F-4D97-AF65-F5344CB8AC3E}">
        <p14:creationId xmlns:p14="http://schemas.microsoft.com/office/powerpoint/2010/main" val="2446733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9C568-336D-477F-914F-7381DD25B189}"/>
              </a:ext>
            </a:extLst>
          </p:cNvPr>
          <p:cNvSpPr>
            <a:spLocks noGrp="1"/>
          </p:cNvSpPr>
          <p:nvPr>
            <p:ph type="title"/>
          </p:nvPr>
        </p:nvSpPr>
        <p:spPr/>
        <p:txBody>
          <a:bodyPr/>
          <a:lstStyle/>
          <a:p>
            <a:r>
              <a:rPr lang="en-US"/>
              <a:t>Exhibits</a:t>
            </a:r>
          </a:p>
        </p:txBody>
      </p:sp>
      <p:sp>
        <p:nvSpPr>
          <p:cNvPr id="3" name="Content Placeholder 2">
            <a:extLst>
              <a:ext uri="{FF2B5EF4-FFF2-40B4-BE49-F238E27FC236}">
                <a16:creationId xmlns:a16="http://schemas.microsoft.com/office/drawing/2014/main" id="{AF31D5F2-FF47-4649-8DA6-4644E8789636}"/>
              </a:ext>
            </a:extLst>
          </p:cNvPr>
          <p:cNvSpPr>
            <a:spLocks noGrp="1"/>
          </p:cNvSpPr>
          <p:nvPr>
            <p:ph idx="1"/>
          </p:nvPr>
        </p:nvSpPr>
        <p:spPr/>
        <p:txBody>
          <a:bodyPr vert="horz" lIns="91440" tIns="45720" rIns="91440" bIns="45720" rtlCol="0" anchor="t">
            <a:normAutofit/>
          </a:bodyPr>
          <a:lstStyle/>
          <a:p>
            <a:pPr marL="0" indent="0">
              <a:buNone/>
            </a:pPr>
            <a:r>
              <a:rPr lang="en-US" dirty="0"/>
              <a:t>Stipulated as admitted:</a:t>
            </a:r>
            <a:endParaRPr lang="en-US" sz="2000" b="1" dirty="0">
              <a:solidFill>
                <a:srgbClr val="222222"/>
              </a:solidFill>
              <a:latin typeface="Candara"/>
              <a:cs typeface="Times New Roman"/>
            </a:endParaRPr>
          </a:p>
          <a:p>
            <a:endParaRPr lang="en-US" sz="2400" b="1" dirty="0">
              <a:solidFill>
                <a:srgbClr val="222222"/>
              </a:solidFill>
              <a:latin typeface="Candara"/>
              <a:cs typeface="Times New Roman"/>
            </a:endParaRPr>
          </a:p>
          <a:p>
            <a:r>
              <a:rPr lang="en-US" sz="2400" b="1" dirty="0">
                <a:solidFill>
                  <a:srgbClr val="222222"/>
                </a:solidFill>
                <a:latin typeface="Candara"/>
                <a:cs typeface="Times New Roman"/>
              </a:rPr>
              <a:t>Exhibit A:</a:t>
            </a:r>
            <a:r>
              <a:rPr lang="en-US" sz="2400" dirty="0">
                <a:solidFill>
                  <a:srgbClr val="222222"/>
                </a:solidFill>
                <a:latin typeface="Candara"/>
                <a:cs typeface="Times New Roman"/>
              </a:rPr>
              <a:t> Proponent Testimony for HB12</a:t>
            </a:r>
            <a:endParaRPr lang="en-US" sz="2400" dirty="0"/>
          </a:p>
          <a:p>
            <a:r>
              <a:rPr lang="en-US" sz="2400" b="1" dirty="0">
                <a:solidFill>
                  <a:srgbClr val="222222"/>
                </a:solidFill>
                <a:latin typeface="Candara"/>
                <a:cs typeface="Times New Roman"/>
              </a:rPr>
              <a:t>Exhibit B: </a:t>
            </a:r>
            <a:r>
              <a:rPr lang="en-US" sz="2400" dirty="0" err="1">
                <a:solidFill>
                  <a:srgbClr val="222222"/>
                </a:solidFill>
                <a:latin typeface="Candara"/>
                <a:cs typeface="Times New Roman"/>
              </a:rPr>
              <a:t>GeneHeritage</a:t>
            </a:r>
            <a:r>
              <a:rPr lang="en-US" sz="2400" dirty="0">
                <a:solidFill>
                  <a:srgbClr val="222222"/>
                </a:solidFill>
                <a:latin typeface="Candara"/>
                <a:cs typeface="Times New Roman"/>
              </a:rPr>
              <a:t> Terms and Conditions</a:t>
            </a:r>
          </a:p>
          <a:p>
            <a:r>
              <a:rPr lang="en-US" sz="2400" b="1" dirty="0">
                <a:solidFill>
                  <a:srgbClr val="222222"/>
                </a:solidFill>
                <a:latin typeface="Candara"/>
                <a:cs typeface="Times New Roman"/>
              </a:rPr>
              <a:t>Exhibit C: </a:t>
            </a:r>
            <a:r>
              <a:rPr lang="en-US" sz="2400" dirty="0">
                <a:solidFill>
                  <a:srgbClr val="222222"/>
                </a:solidFill>
                <a:latin typeface="Candara"/>
                <a:cs typeface="Times New Roman"/>
              </a:rPr>
              <a:t>Law Enforcement Use Provisions for </a:t>
            </a:r>
            <a:r>
              <a:rPr lang="en-US" sz="2400" dirty="0" err="1">
                <a:solidFill>
                  <a:srgbClr val="222222"/>
                </a:solidFill>
                <a:latin typeface="Candara"/>
                <a:cs typeface="Times New Roman"/>
              </a:rPr>
              <a:t>GeneHeritage</a:t>
            </a:r>
            <a:endParaRPr lang="en-US" sz="2400" dirty="0">
              <a:solidFill>
                <a:srgbClr val="222222"/>
              </a:solidFill>
              <a:latin typeface="Candara"/>
              <a:cs typeface="Times New Roman"/>
            </a:endParaRPr>
          </a:p>
          <a:p>
            <a:r>
              <a:rPr lang="en-US" sz="2400" b="1" dirty="0">
                <a:solidFill>
                  <a:srgbClr val="222222"/>
                </a:solidFill>
                <a:latin typeface="Candara"/>
                <a:cs typeface="Times New Roman"/>
              </a:rPr>
              <a:t>Exhibit D:</a:t>
            </a:r>
            <a:r>
              <a:rPr lang="en-US" sz="2400" dirty="0">
                <a:solidFill>
                  <a:srgbClr val="222222"/>
                </a:solidFill>
                <a:latin typeface="Candara"/>
                <a:cs typeface="Times New Roman"/>
              </a:rPr>
              <a:t> </a:t>
            </a:r>
            <a:r>
              <a:rPr lang="en-US" sz="2400" dirty="0" err="1">
                <a:solidFill>
                  <a:srgbClr val="222222"/>
                </a:solidFill>
                <a:latin typeface="Candara"/>
                <a:cs typeface="Times New Roman"/>
              </a:rPr>
              <a:t>GeneHeritage</a:t>
            </a:r>
            <a:r>
              <a:rPr lang="en-US" sz="2400" dirty="0">
                <a:solidFill>
                  <a:srgbClr val="222222"/>
                </a:solidFill>
                <a:latin typeface="Candara"/>
                <a:cs typeface="Times New Roman"/>
              </a:rPr>
              <a:t> Kinship Match Report</a:t>
            </a:r>
          </a:p>
          <a:p>
            <a:r>
              <a:rPr lang="en-US" sz="2400" b="1" dirty="0">
                <a:solidFill>
                  <a:srgbClr val="222222"/>
                </a:solidFill>
                <a:latin typeface="Candara"/>
                <a:cs typeface="Times New Roman"/>
              </a:rPr>
              <a:t>Exhibit E: </a:t>
            </a:r>
            <a:r>
              <a:rPr lang="en-US" sz="2400" dirty="0">
                <a:solidFill>
                  <a:srgbClr val="222222"/>
                </a:solidFill>
                <a:latin typeface="Candara"/>
                <a:cs typeface="Times New Roman"/>
              </a:rPr>
              <a:t>Buccal Swab Warrant and Affidavit</a:t>
            </a:r>
          </a:p>
          <a:p>
            <a:r>
              <a:rPr lang="en-US" sz="2400" b="1" dirty="0">
                <a:solidFill>
                  <a:srgbClr val="222222"/>
                </a:solidFill>
                <a:latin typeface="Candara"/>
                <a:cs typeface="Times New Roman"/>
              </a:rPr>
              <a:t>Exhibit F:</a:t>
            </a:r>
            <a:r>
              <a:rPr lang="en-US" sz="2400" dirty="0">
                <a:solidFill>
                  <a:srgbClr val="222222"/>
                </a:solidFill>
                <a:latin typeface="Candara"/>
                <a:cs typeface="Times New Roman"/>
              </a:rPr>
              <a:t> Press Release for Public Safety Grant</a:t>
            </a:r>
          </a:p>
          <a:p>
            <a:r>
              <a:rPr lang="en-US" sz="2400" b="1" dirty="0">
                <a:solidFill>
                  <a:srgbClr val="222222"/>
                </a:solidFill>
                <a:latin typeface="Candara"/>
                <a:cs typeface="Times New Roman"/>
              </a:rPr>
              <a:t>Exhibit G:</a:t>
            </a:r>
            <a:r>
              <a:rPr lang="en-US" sz="2400" dirty="0">
                <a:solidFill>
                  <a:srgbClr val="222222"/>
                </a:solidFill>
                <a:latin typeface="Candara"/>
                <a:cs typeface="Times New Roman"/>
              </a:rPr>
              <a:t> DNA Lab Report</a:t>
            </a:r>
          </a:p>
          <a:p>
            <a:endParaRPr lang="en-US" sz="1100" dirty="0">
              <a:solidFill>
                <a:srgbClr val="222222"/>
              </a:solidFill>
              <a:latin typeface="Times New Roman"/>
              <a:cs typeface="Times New Roman"/>
            </a:endParaRPr>
          </a:p>
        </p:txBody>
      </p:sp>
    </p:spTree>
    <p:extLst>
      <p:ext uri="{BB962C8B-B14F-4D97-AF65-F5344CB8AC3E}">
        <p14:creationId xmlns:p14="http://schemas.microsoft.com/office/powerpoint/2010/main" val="2891425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93170-C024-40AF-986E-70D4FB5A48E5}"/>
              </a:ext>
            </a:extLst>
          </p:cNvPr>
          <p:cNvSpPr>
            <a:spLocks noGrp="1"/>
          </p:cNvSpPr>
          <p:nvPr>
            <p:ph type="title"/>
          </p:nvPr>
        </p:nvSpPr>
        <p:spPr/>
        <p:txBody>
          <a:bodyPr/>
          <a:lstStyle/>
          <a:p>
            <a:r>
              <a:rPr lang="en-US"/>
              <a:t>Judging Guidelines</a:t>
            </a:r>
          </a:p>
        </p:txBody>
      </p:sp>
      <p:sp>
        <p:nvSpPr>
          <p:cNvPr id="3" name="Content Placeholder 2">
            <a:extLst>
              <a:ext uri="{FF2B5EF4-FFF2-40B4-BE49-F238E27FC236}">
                <a16:creationId xmlns:a16="http://schemas.microsoft.com/office/drawing/2014/main" id="{9789F83F-FD22-4917-A6A1-4112922F2EF8}"/>
              </a:ext>
            </a:extLst>
          </p:cNvPr>
          <p:cNvSpPr>
            <a:spLocks noGrp="1"/>
          </p:cNvSpPr>
          <p:nvPr>
            <p:ph idx="1"/>
          </p:nvPr>
        </p:nvSpPr>
        <p:spPr/>
        <p:txBody>
          <a:bodyPr/>
          <a:lstStyle/>
          <a:p>
            <a:r>
              <a:rPr lang="en-US" dirty="0"/>
              <a:t>Each trial will be presented as a “bench trial” before 2-3 Judges</a:t>
            </a:r>
          </a:p>
          <a:p>
            <a:r>
              <a:rPr lang="en-US" dirty="0"/>
              <a:t>One judge serves as the presiding judge</a:t>
            </a:r>
          </a:p>
          <a:p>
            <a:pPr lvl="1"/>
            <a:r>
              <a:rPr lang="en-US" dirty="0"/>
              <a:t>Controls Courtroom</a:t>
            </a:r>
          </a:p>
          <a:p>
            <a:pPr lvl="1"/>
            <a:r>
              <a:rPr lang="en-US" dirty="0"/>
              <a:t>Rule on Motions and Objections</a:t>
            </a:r>
          </a:p>
          <a:p>
            <a:pPr lvl="1"/>
            <a:r>
              <a:rPr lang="en-US" dirty="0"/>
              <a:t>Please refrain from ‘teaching’ or questioning</a:t>
            </a:r>
          </a:p>
          <a:p>
            <a:r>
              <a:rPr lang="en-US" dirty="0"/>
              <a:t>Other judges serve as scoring judges</a:t>
            </a:r>
          </a:p>
          <a:p>
            <a:r>
              <a:rPr lang="en-US" dirty="0"/>
              <a:t>All judges complete scoresheets</a:t>
            </a:r>
          </a:p>
          <a:p>
            <a:endParaRPr lang="en-US" dirty="0"/>
          </a:p>
        </p:txBody>
      </p:sp>
    </p:spTree>
    <p:extLst>
      <p:ext uri="{BB962C8B-B14F-4D97-AF65-F5344CB8AC3E}">
        <p14:creationId xmlns:p14="http://schemas.microsoft.com/office/powerpoint/2010/main" val="2024225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CFEC5-2D83-4F5C-ACAD-C99C8E0EDD6B}"/>
              </a:ext>
            </a:extLst>
          </p:cNvPr>
          <p:cNvSpPr>
            <a:spLocks noGrp="1"/>
          </p:cNvSpPr>
          <p:nvPr>
            <p:ph type="title"/>
          </p:nvPr>
        </p:nvSpPr>
        <p:spPr/>
        <p:txBody>
          <a:bodyPr/>
          <a:lstStyle/>
          <a:p>
            <a:r>
              <a:rPr lang="en-US"/>
              <a:t>Scoring Guidelines</a:t>
            </a:r>
          </a:p>
        </p:txBody>
      </p:sp>
      <p:sp>
        <p:nvSpPr>
          <p:cNvPr id="3" name="Content Placeholder 2">
            <a:extLst>
              <a:ext uri="{FF2B5EF4-FFF2-40B4-BE49-F238E27FC236}">
                <a16:creationId xmlns:a16="http://schemas.microsoft.com/office/drawing/2014/main" id="{5DDDE2DD-D942-480C-8F94-B9B039267C8E}"/>
              </a:ext>
            </a:extLst>
          </p:cNvPr>
          <p:cNvSpPr>
            <a:spLocks noGrp="1"/>
          </p:cNvSpPr>
          <p:nvPr>
            <p:ph idx="1"/>
          </p:nvPr>
        </p:nvSpPr>
        <p:spPr/>
        <p:txBody>
          <a:bodyPr/>
          <a:lstStyle/>
          <a:p>
            <a:r>
              <a:rPr lang="en-US" dirty="0"/>
              <a:t>Based upon individual and team performance NOT merits of the case.</a:t>
            </a:r>
          </a:p>
          <a:p>
            <a:r>
              <a:rPr lang="en-US" dirty="0"/>
              <a:t>Each Judge completes a scoresheet</a:t>
            </a:r>
          </a:p>
          <a:p>
            <a:r>
              <a:rPr lang="en-US" dirty="0"/>
              <a:t>Presiding judge also completes the Summary Score Sheet (blue paper) </a:t>
            </a:r>
          </a:p>
          <a:p>
            <a:r>
              <a:rPr lang="en-US" dirty="0"/>
              <a:t>Use Outstanding Awards Tabulation Sheet (blue paper – back of Summary Scoresheet)</a:t>
            </a:r>
          </a:p>
          <a:p>
            <a:r>
              <a:rPr lang="en-US" dirty="0"/>
              <a:t>Return ALL to Site Coordinator at conclusion of the Trial</a:t>
            </a:r>
          </a:p>
        </p:txBody>
      </p:sp>
    </p:spTree>
    <p:extLst>
      <p:ext uri="{BB962C8B-B14F-4D97-AF65-F5344CB8AC3E}">
        <p14:creationId xmlns:p14="http://schemas.microsoft.com/office/powerpoint/2010/main" val="3079387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926FC-2A16-493C-82A2-7AB49E0127C2}"/>
              </a:ext>
            </a:extLst>
          </p:cNvPr>
          <p:cNvSpPr>
            <a:spLocks noGrp="1"/>
          </p:cNvSpPr>
          <p:nvPr>
            <p:ph type="title"/>
          </p:nvPr>
        </p:nvSpPr>
        <p:spPr/>
        <p:txBody>
          <a:bodyPr/>
          <a:lstStyle/>
          <a:p>
            <a:r>
              <a:rPr lang="en-US"/>
              <a:t>Scoring Process</a:t>
            </a:r>
          </a:p>
        </p:txBody>
      </p:sp>
      <p:sp>
        <p:nvSpPr>
          <p:cNvPr id="3" name="Content Placeholder 2">
            <a:extLst>
              <a:ext uri="{FF2B5EF4-FFF2-40B4-BE49-F238E27FC236}">
                <a16:creationId xmlns:a16="http://schemas.microsoft.com/office/drawing/2014/main" id="{D2B9038E-B615-4CC4-AE63-5ECA8CB61FE8}"/>
              </a:ext>
            </a:extLst>
          </p:cNvPr>
          <p:cNvSpPr>
            <a:spLocks noGrp="1"/>
          </p:cNvSpPr>
          <p:nvPr>
            <p:ph idx="1"/>
          </p:nvPr>
        </p:nvSpPr>
        <p:spPr/>
        <p:txBody>
          <a:bodyPr>
            <a:normAutofit/>
          </a:bodyPr>
          <a:lstStyle/>
          <a:p>
            <a:r>
              <a:rPr lang="en-US" dirty="0"/>
              <a:t>All Trial Elements and Team Performance based on scale of 1-10</a:t>
            </a:r>
          </a:p>
          <a:p>
            <a:pPr lvl="1"/>
            <a:r>
              <a:rPr lang="en-US" dirty="0"/>
              <a:t>DO NOT USE FRACTIONAL POINTS</a:t>
            </a:r>
          </a:p>
          <a:p>
            <a:pPr lvl="1"/>
            <a:r>
              <a:rPr lang="en-US" dirty="0"/>
              <a:t>NO TIES are permitted in total points</a:t>
            </a:r>
          </a:p>
          <a:p>
            <a:r>
              <a:rPr lang="en-US" dirty="0"/>
              <a:t>Complete scoresheet and total points for each team</a:t>
            </a:r>
          </a:p>
          <a:p>
            <a:r>
              <a:rPr lang="en-US" dirty="0"/>
              <a:t>Team earning most points wins that judge’s ballot</a:t>
            </a:r>
          </a:p>
          <a:p>
            <a:r>
              <a:rPr lang="en-US" dirty="0"/>
              <a:t>Team receiving majority of ballots wins trial</a:t>
            </a:r>
          </a:p>
          <a:p>
            <a:endParaRPr lang="en-US" dirty="0"/>
          </a:p>
        </p:txBody>
      </p:sp>
    </p:spTree>
    <p:extLst>
      <p:ext uri="{BB962C8B-B14F-4D97-AF65-F5344CB8AC3E}">
        <p14:creationId xmlns:p14="http://schemas.microsoft.com/office/powerpoint/2010/main" val="457708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85FA7-EE13-4892-BC59-C8C727FCFCBA}"/>
              </a:ext>
            </a:extLst>
          </p:cNvPr>
          <p:cNvSpPr>
            <a:spLocks noGrp="1"/>
          </p:cNvSpPr>
          <p:nvPr>
            <p:ph type="title"/>
          </p:nvPr>
        </p:nvSpPr>
        <p:spPr/>
        <p:txBody>
          <a:bodyPr/>
          <a:lstStyle/>
          <a:p>
            <a:r>
              <a:rPr lang="en-US" dirty="0"/>
              <a:t>A Note on “Tie” Scores	</a:t>
            </a:r>
          </a:p>
        </p:txBody>
      </p:sp>
      <p:sp>
        <p:nvSpPr>
          <p:cNvPr id="3" name="Content Placeholder 2">
            <a:extLst>
              <a:ext uri="{FF2B5EF4-FFF2-40B4-BE49-F238E27FC236}">
                <a16:creationId xmlns:a16="http://schemas.microsoft.com/office/drawing/2014/main" id="{E3B4FF70-5378-4E63-940C-03633AF118AE}"/>
              </a:ext>
            </a:extLst>
          </p:cNvPr>
          <p:cNvSpPr>
            <a:spLocks noGrp="1"/>
          </p:cNvSpPr>
          <p:nvPr>
            <p:ph idx="1"/>
          </p:nvPr>
        </p:nvSpPr>
        <p:spPr/>
        <p:txBody>
          <a:bodyPr>
            <a:normAutofit/>
          </a:bodyPr>
          <a:lstStyle/>
          <a:p>
            <a:r>
              <a:rPr lang="en-US" dirty="0"/>
              <a:t>If neither team wins both ballots on a two-judge panel, the judges will add each team’s total points. The team with the highest total points wins the trial.</a:t>
            </a:r>
          </a:p>
          <a:p>
            <a:pPr lvl="1"/>
            <a:r>
              <a:rPr lang="en-US" dirty="0"/>
              <a:t>If the teams’ total points are tied, the team that won the presiding judge’s ballot will win the trial.</a:t>
            </a:r>
          </a:p>
        </p:txBody>
      </p:sp>
    </p:spTree>
    <p:extLst>
      <p:ext uri="{BB962C8B-B14F-4D97-AF65-F5344CB8AC3E}">
        <p14:creationId xmlns:p14="http://schemas.microsoft.com/office/powerpoint/2010/main" val="1447943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bg1">
                <a:lumMod val="65000"/>
              </a:schemeClr>
            </a:gs>
            <a:gs pos="83000">
              <a:schemeClr val="bg1">
                <a:lumMod val="50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3" name="Picture 2" descr="A diagram of a team&#10;&#10;AI-generated content may be incorrect.">
            <a:extLst>
              <a:ext uri="{FF2B5EF4-FFF2-40B4-BE49-F238E27FC236}">
                <a16:creationId xmlns:a16="http://schemas.microsoft.com/office/drawing/2014/main" id="{86C59BE5-052E-4C77-939B-010D98C0A8E5}"/>
              </a:ext>
            </a:extLst>
          </p:cNvPr>
          <p:cNvPicPr>
            <a:picLocks noChangeAspect="1"/>
          </p:cNvPicPr>
          <p:nvPr/>
        </p:nvPicPr>
        <p:blipFill>
          <a:blip r:embed="rId2"/>
          <a:srcRect/>
          <a:stretch/>
        </p:blipFill>
        <p:spPr>
          <a:xfrm>
            <a:off x="1938297" y="19676"/>
            <a:ext cx="5267405" cy="6818647"/>
          </a:xfrm>
          <a:prstGeom prst="rect">
            <a:avLst/>
          </a:prstGeom>
          <a:ln w="28575">
            <a:solidFill>
              <a:schemeClr val="tx1"/>
            </a:solidFill>
          </a:ln>
        </p:spPr>
      </p:pic>
    </p:spTree>
    <p:extLst>
      <p:ext uri="{BB962C8B-B14F-4D97-AF65-F5344CB8AC3E}">
        <p14:creationId xmlns:p14="http://schemas.microsoft.com/office/powerpoint/2010/main" val="4230678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85FA7-EE13-4892-BC59-C8C727FCFCBA}"/>
              </a:ext>
            </a:extLst>
          </p:cNvPr>
          <p:cNvSpPr>
            <a:spLocks noGrp="1"/>
          </p:cNvSpPr>
          <p:nvPr>
            <p:ph type="title"/>
          </p:nvPr>
        </p:nvSpPr>
        <p:spPr/>
        <p:txBody>
          <a:bodyPr/>
          <a:lstStyle/>
          <a:p>
            <a:r>
              <a:rPr lang="en-US" dirty="0"/>
              <a:t>Individual Awards</a:t>
            </a:r>
          </a:p>
        </p:txBody>
      </p:sp>
      <p:sp>
        <p:nvSpPr>
          <p:cNvPr id="3" name="Content Placeholder 2">
            <a:extLst>
              <a:ext uri="{FF2B5EF4-FFF2-40B4-BE49-F238E27FC236}">
                <a16:creationId xmlns:a16="http://schemas.microsoft.com/office/drawing/2014/main" id="{E3B4FF70-5378-4E63-940C-03633AF118AE}"/>
              </a:ext>
            </a:extLst>
          </p:cNvPr>
          <p:cNvSpPr>
            <a:spLocks noGrp="1"/>
          </p:cNvSpPr>
          <p:nvPr>
            <p:ph idx="1"/>
          </p:nvPr>
        </p:nvSpPr>
        <p:spPr/>
        <p:txBody>
          <a:bodyPr>
            <a:normAutofit fontScale="85000" lnSpcReduction="20000"/>
          </a:bodyPr>
          <a:lstStyle/>
          <a:p>
            <a:r>
              <a:rPr lang="en-US" dirty="0"/>
              <a:t>One attorney and one witness in each trial will be given an award. </a:t>
            </a:r>
          </a:p>
          <a:p>
            <a:pPr lvl="1"/>
            <a:r>
              <a:rPr lang="en-US" dirty="0"/>
              <a:t>Outstanding Attorney will be awarded to the attorney with the highest point total on the Presiding Judge’s scoresheet.</a:t>
            </a:r>
          </a:p>
          <a:p>
            <a:pPr lvl="1"/>
            <a:r>
              <a:rPr lang="en-US" dirty="0"/>
              <a:t>Outstanding Witness will be awarded to the witness with the highest point total after adding the Scoring Judges’ scores together.</a:t>
            </a:r>
          </a:p>
          <a:p>
            <a:r>
              <a:rPr lang="en-US" dirty="0"/>
              <a:t>If two or more students tie for highest point total in their category, the Presiding Judge will select the award winner. </a:t>
            </a:r>
          </a:p>
          <a:p>
            <a:r>
              <a:rPr lang="en-US" dirty="0"/>
              <a:t>Attorney and witness awards are </a:t>
            </a:r>
            <a:r>
              <a:rPr lang="en-US" b="1" u="sng" dirty="0"/>
              <a:t>not to be considered as “consolation” prizes</a:t>
            </a:r>
            <a:r>
              <a:rPr lang="en-US" dirty="0"/>
              <a:t>.</a:t>
            </a:r>
          </a:p>
        </p:txBody>
      </p:sp>
    </p:spTree>
    <p:extLst>
      <p:ext uri="{BB962C8B-B14F-4D97-AF65-F5344CB8AC3E}">
        <p14:creationId xmlns:p14="http://schemas.microsoft.com/office/powerpoint/2010/main" val="336238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CF932-15F6-485D-8537-0E2387BCC969}"/>
              </a:ext>
            </a:extLst>
          </p:cNvPr>
          <p:cNvSpPr>
            <a:spLocks noGrp="1"/>
          </p:cNvSpPr>
          <p:nvPr>
            <p:ph type="title"/>
          </p:nvPr>
        </p:nvSpPr>
        <p:spPr/>
        <p:txBody>
          <a:bodyPr/>
          <a:lstStyle/>
          <a:p>
            <a:r>
              <a:rPr lang="en-US"/>
              <a:t>Support Materials	</a:t>
            </a:r>
          </a:p>
        </p:txBody>
      </p:sp>
      <p:sp>
        <p:nvSpPr>
          <p:cNvPr id="3" name="Content Placeholder 2">
            <a:extLst>
              <a:ext uri="{FF2B5EF4-FFF2-40B4-BE49-F238E27FC236}">
                <a16:creationId xmlns:a16="http://schemas.microsoft.com/office/drawing/2014/main" id="{6CB6684A-B820-4B4D-81A5-4121C39CFB73}"/>
              </a:ext>
            </a:extLst>
          </p:cNvPr>
          <p:cNvSpPr>
            <a:spLocks noGrp="1"/>
          </p:cNvSpPr>
          <p:nvPr>
            <p:ph idx="1"/>
          </p:nvPr>
        </p:nvSpPr>
        <p:spPr/>
        <p:txBody>
          <a:bodyPr/>
          <a:lstStyle/>
          <a:p>
            <a:r>
              <a:rPr lang="en-US" dirty="0"/>
              <a:t>Review before, during and after Trial:</a:t>
            </a:r>
          </a:p>
          <a:p>
            <a:pPr lvl="1"/>
            <a:r>
              <a:rPr lang="en-US" dirty="0"/>
              <a:t>Mock Trial Reference Guide for procedural information</a:t>
            </a:r>
          </a:p>
          <a:p>
            <a:pPr lvl="1"/>
            <a:r>
              <a:rPr lang="en-US" dirty="0"/>
              <a:t>Scoring Rubric for Performance Indicator</a:t>
            </a:r>
          </a:p>
          <a:p>
            <a:pPr lvl="1"/>
            <a:r>
              <a:rPr lang="en-US" dirty="0"/>
              <a:t>Presiding Judge Procedures List</a:t>
            </a:r>
          </a:p>
          <a:p>
            <a:r>
              <a:rPr lang="en-US" dirty="0"/>
              <a:t>All judges fill in scoresheets during trial</a:t>
            </a:r>
          </a:p>
          <a:p>
            <a:r>
              <a:rPr lang="en-US" dirty="0"/>
              <a:t>Presiding judges complete the Summary Score Sheet/Tabulation Assistance Sheet after trial</a:t>
            </a:r>
          </a:p>
        </p:txBody>
      </p:sp>
    </p:spTree>
    <p:extLst>
      <p:ext uri="{BB962C8B-B14F-4D97-AF65-F5344CB8AC3E}">
        <p14:creationId xmlns:p14="http://schemas.microsoft.com/office/powerpoint/2010/main" val="667361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C2D7B-B683-4542-8794-B139E163D9E2}"/>
              </a:ext>
            </a:extLst>
          </p:cNvPr>
          <p:cNvSpPr>
            <a:spLocks noGrp="1"/>
          </p:cNvSpPr>
          <p:nvPr>
            <p:ph type="title"/>
          </p:nvPr>
        </p:nvSpPr>
        <p:spPr/>
        <p:txBody>
          <a:bodyPr/>
          <a:lstStyle/>
          <a:p>
            <a:r>
              <a:rPr lang="en-US"/>
              <a:t>Objections During Trial</a:t>
            </a:r>
          </a:p>
        </p:txBody>
      </p:sp>
      <p:sp>
        <p:nvSpPr>
          <p:cNvPr id="3" name="Content Placeholder 2">
            <a:extLst>
              <a:ext uri="{FF2B5EF4-FFF2-40B4-BE49-F238E27FC236}">
                <a16:creationId xmlns:a16="http://schemas.microsoft.com/office/drawing/2014/main" id="{FFF9FF87-9A2B-4040-A648-4B9428DDDEA7}"/>
              </a:ext>
            </a:extLst>
          </p:cNvPr>
          <p:cNvSpPr>
            <a:spLocks noGrp="1"/>
          </p:cNvSpPr>
          <p:nvPr>
            <p:ph idx="1"/>
          </p:nvPr>
        </p:nvSpPr>
        <p:spPr/>
        <p:txBody>
          <a:bodyPr>
            <a:normAutofit/>
          </a:bodyPr>
          <a:lstStyle/>
          <a:p>
            <a:r>
              <a:rPr lang="en-US" dirty="0"/>
              <a:t>Students may object based on the simplified rules of evidence as well as for violation of the rules of competition.</a:t>
            </a:r>
          </a:p>
          <a:p>
            <a:r>
              <a:rPr lang="en-US" dirty="0"/>
              <a:t>No objections may be raised during opening statements or closing arguments. </a:t>
            </a:r>
          </a:p>
          <a:p>
            <a:r>
              <a:rPr lang="en-US" dirty="0"/>
              <a:t>The presiding judge rules on objections.</a:t>
            </a:r>
          </a:p>
          <a:p>
            <a:r>
              <a:rPr lang="en-US" dirty="0"/>
              <a:t>The clock stops for objections and judge’s ruling. </a:t>
            </a:r>
          </a:p>
          <a:p>
            <a:endParaRPr lang="en-US" dirty="0"/>
          </a:p>
        </p:txBody>
      </p:sp>
    </p:spTree>
    <p:extLst>
      <p:ext uri="{BB962C8B-B14F-4D97-AF65-F5344CB8AC3E}">
        <p14:creationId xmlns:p14="http://schemas.microsoft.com/office/powerpoint/2010/main" val="1073352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0335-62E8-40D5-946D-C82BD1A17E75}"/>
              </a:ext>
            </a:extLst>
          </p:cNvPr>
          <p:cNvSpPr>
            <a:spLocks noGrp="1"/>
          </p:cNvSpPr>
          <p:nvPr>
            <p:ph type="title"/>
          </p:nvPr>
        </p:nvSpPr>
        <p:spPr>
          <a:xfrm>
            <a:off x="221733" y="76125"/>
            <a:ext cx="8867324" cy="1231300"/>
          </a:xfrm>
        </p:spPr>
        <p:txBody>
          <a:bodyPr>
            <a:noAutofit/>
          </a:bodyPr>
          <a:lstStyle/>
          <a:p>
            <a:r>
              <a:rPr lang="en-US" sz="3600" dirty="0"/>
              <a:t>Pre-Trial Conference (10 min) – Required  </a:t>
            </a:r>
            <a:endParaRPr lang="en-US" sz="3200" dirty="0"/>
          </a:p>
        </p:txBody>
      </p:sp>
      <p:sp>
        <p:nvSpPr>
          <p:cNvPr id="3" name="Content Placeholder 2">
            <a:extLst>
              <a:ext uri="{FF2B5EF4-FFF2-40B4-BE49-F238E27FC236}">
                <a16:creationId xmlns:a16="http://schemas.microsoft.com/office/drawing/2014/main" id="{9487218D-7B07-476B-A992-8E3CAA27A424}"/>
              </a:ext>
            </a:extLst>
          </p:cNvPr>
          <p:cNvSpPr>
            <a:spLocks noGrp="1"/>
          </p:cNvSpPr>
          <p:nvPr>
            <p:ph idx="1"/>
          </p:nvPr>
        </p:nvSpPr>
        <p:spPr>
          <a:xfrm>
            <a:off x="457200" y="1195389"/>
            <a:ext cx="8229600" cy="4894725"/>
          </a:xfrm>
        </p:spPr>
        <p:txBody>
          <a:bodyPr vert="horz" lIns="91440" tIns="45720" rIns="91440" bIns="45720" rtlCol="0" anchor="t">
            <a:normAutofit/>
          </a:bodyPr>
          <a:lstStyle/>
          <a:p>
            <a:r>
              <a:rPr lang="en-US" dirty="0"/>
              <a:t>Judges and students should introduce themselves</a:t>
            </a:r>
          </a:p>
          <a:p>
            <a:r>
              <a:rPr lang="en-US" dirty="0"/>
              <a:t>Teams will provide completed scoresheets to the judges.</a:t>
            </a:r>
          </a:p>
          <a:p>
            <a:r>
              <a:rPr lang="en-US" dirty="0"/>
              <a:t>Confirm the presence of two (2) student timekeepers.</a:t>
            </a:r>
          </a:p>
          <a:p>
            <a:r>
              <a:rPr lang="en-US" dirty="0"/>
              <a:t>Discuss whether teams have permission to record.</a:t>
            </a:r>
          </a:p>
          <a:p>
            <a:pPr lvl="1"/>
            <a:r>
              <a:rPr lang="en-US" dirty="0"/>
              <a:t>Both teams </a:t>
            </a:r>
            <a:r>
              <a:rPr lang="en-US" b="1" u="sng" dirty="0"/>
              <a:t>and</a:t>
            </a:r>
            <a:r>
              <a:rPr lang="en-US" dirty="0"/>
              <a:t> the Presiding Judge must agree.</a:t>
            </a:r>
          </a:p>
        </p:txBody>
      </p:sp>
    </p:spTree>
    <p:extLst>
      <p:ext uri="{BB962C8B-B14F-4D97-AF65-F5344CB8AC3E}">
        <p14:creationId xmlns:p14="http://schemas.microsoft.com/office/powerpoint/2010/main" val="4135027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By the numbers:</a:t>
            </a:r>
          </a:p>
        </p:txBody>
      </p:sp>
      <p:sp>
        <p:nvSpPr>
          <p:cNvPr id="3" name="Content Placeholder 2"/>
          <p:cNvSpPr>
            <a:spLocks noGrp="1"/>
          </p:cNvSpPr>
          <p:nvPr>
            <p:ph idx="1"/>
          </p:nvPr>
        </p:nvSpPr>
        <p:spPr/>
        <p:txBody>
          <a:bodyPr vert="horz" lIns="91440" tIns="45720" rIns="91440" bIns="45720" rtlCol="0" anchor="t">
            <a:normAutofit/>
          </a:bodyPr>
          <a:lstStyle/>
          <a:p>
            <a:endParaRPr lang="en-US" dirty="0"/>
          </a:p>
          <a:p>
            <a:pPr marL="0" indent="0">
              <a:buNone/>
            </a:pPr>
            <a:r>
              <a:rPr lang="en-US" dirty="0"/>
              <a:t>		Nearly 2200 high school participants</a:t>
            </a:r>
          </a:p>
          <a:p>
            <a:pPr marL="0" indent="0">
              <a:buNone/>
            </a:pPr>
            <a:r>
              <a:rPr lang="en-US" dirty="0"/>
              <a:t>		700 Volunteer Judges	</a:t>
            </a:r>
          </a:p>
          <a:p>
            <a:pPr marL="0" indent="0">
              <a:buNone/>
            </a:pPr>
            <a:r>
              <a:rPr lang="en-US" dirty="0"/>
              <a:t>		160 Schools and 250 teams</a:t>
            </a:r>
          </a:p>
          <a:p>
            <a:pPr marL="0" indent="0">
              <a:buNone/>
            </a:pPr>
            <a:r>
              <a:rPr lang="en-US" dirty="0"/>
              <a:t>		43rd Annual Competition</a:t>
            </a:r>
          </a:p>
          <a:p>
            <a:pPr marL="0" indent="0">
              <a:buNone/>
            </a:pPr>
            <a:r>
              <a:rPr lang="en-US" dirty="0"/>
              <a:t>		Largest non-athletic competition in Ohio</a:t>
            </a:r>
          </a:p>
          <a:p>
            <a:pPr marL="0" indent="0">
              <a:buNone/>
            </a:pPr>
            <a:r>
              <a:rPr lang="en-US" dirty="0"/>
              <a:t>		</a:t>
            </a:r>
          </a:p>
        </p:txBody>
      </p:sp>
    </p:spTree>
    <p:extLst>
      <p:ext uri="{BB962C8B-B14F-4D97-AF65-F5344CB8AC3E}">
        <p14:creationId xmlns:p14="http://schemas.microsoft.com/office/powerpoint/2010/main" val="471568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0335-62E8-40D5-946D-C82BD1A17E75}"/>
              </a:ext>
            </a:extLst>
          </p:cNvPr>
          <p:cNvSpPr>
            <a:spLocks noGrp="1"/>
          </p:cNvSpPr>
          <p:nvPr>
            <p:ph type="title"/>
          </p:nvPr>
        </p:nvSpPr>
        <p:spPr>
          <a:xfrm>
            <a:off x="221733" y="76125"/>
            <a:ext cx="8867324" cy="1231300"/>
          </a:xfrm>
        </p:spPr>
        <p:txBody>
          <a:bodyPr>
            <a:noAutofit/>
          </a:bodyPr>
          <a:lstStyle/>
          <a:p>
            <a:r>
              <a:rPr lang="en-US" sz="3600"/>
              <a:t>Pre-Trial Conference (10 min) – Permitted  </a:t>
            </a:r>
            <a:endParaRPr lang="en-US" sz="3200"/>
          </a:p>
        </p:txBody>
      </p:sp>
      <p:sp>
        <p:nvSpPr>
          <p:cNvPr id="3" name="Content Placeholder 2">
            <a:extLst>
              <a:ext uri="{FF2B5EF4-FFF2-40B4-BE49-F238E27FC236}">
                <a16:creationId xmlns:a16="http://schemas.microsoft.com/office/drawing/2014/main" id="{9487218D-7B07-476B-A992-8E3CAA27A424}"/>
              </a:ext>
            </a:extLst>
          </p:cNvPr>
          <p:cNvSpPr>
            <a:spLocks noGrp="1"/>
          </p:cNvSpPr>
          <p:nvPr>
            <p:ph idx="1"/>
          </p:nvPr>
        </p:nvSpPr>
        <p:spPr>
          <a:xfrm>
            <a:off x="457200" y="1357621"/>
            <a:ext cx="8229600" cy="4894725"/>
          </a:xfrm>
        </p:spPr>
        <p:txBody>
          <a:bodyPr vert="horz" lIns="91440" tIns="45720" rIns="91440" bIns="45720" rtlCol="0" anchor="t">
            <a:normAutofit lnSpcReduction="10000"/>
          </a:bodyPr>
          <a:lstStyle/>
          <a:p>
            <a:r>
              <a:rPr lang="en-US" dirty="0"/>
              <a:t>Questions related to judicial preferences (e.g. should attorneys stand when making objections, waiting to respond after objections, etc.)</a:t>
            </a:r>
          </a:p>
          <a:p>
            <a:r>
              <a:rPr lang="en-US" dirty="0"/>
              <a:t>Discuss accommodations or modifications approved by OCLRE (e.g. a witness require braille text which has been approved for use)</a:t>
            </a:r>
          </a:p>
          <a:p>
            <a:r>
              <a:rPr lang="en-US" dirty="0"/>
              <a:t>Address other issues presented by teams. Presiding Judge has discretion.</a:t>
            </a:r>
          </a:p>
          <a:p>
            <a:pPr marL="0" indent="0">
              <a:buNone/>
            </a:pPr>
            <a:endParaRPr lang="en-US" dirty="0"/>
          </a:p>
        </p:txBody>
      </p:sp>
    </p:spTree>
    <p:extLst>
      <p:ext uri="{BB962C8B-B14F-4D97-AF65-F5344CB8AC3E}">
        <p14:creationId xmlns:p14="http://schemas.microsoft.com/office/powerpoint/2010/main" val="1909138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0335-62E8-40D5-946D-C82BD1A17E75}"/>
              </a:ext>
            </a:extLst>
          </p:cNvPr>
          <p:cNvSpPr>
            <a:spLocks noGrp="1"/>
          </p:cNvSpPr>
          <p:nvPr>
            <p:ph type="title"/>
          </p:nvPr>
        </p:nvSpPr>
        <p:spPr>
          <a:xfrm>
            <a:off x="54942" y="76125"/>
            <a:ext cx="9092981" cy="1123378"/>
          </a:xfrm>
        </p:spPr>
        <p:txBody>
          <a:bodyPr>
            <a:normAutofit fontScale="90000"/>
          </a:bodyPr>
          <a:lstStyle/>
          <a:p>
            <a:r>
              <a:rPr lang="en-US" sz="3600"/>
              <a:t>Pre-Trial Conference (10 min) – NOT Permitted </a:t>
            </a:r>
            <a:r>
              <a:rPr lang="en-US"/>
              <a:t> </a:t>
            </a:r>
          </a:p>
        </p:txBody>
      </p:sp>
      <p:sp>
        <p:nvSpPr>
          <p:cNvPr id="3" name="Content Placeholder 2">
            <a:extLst>
              <a:ext uri="{FF2B5EF4-FFF2-40B4-BE49-F238E27FC236}">
                <a16:creationId xmlns:a16="http://schemas.microsoft.com/office/drawing/2014/main" id="{9487218D-7B07-476B-A992-8E3CAA27A424}"/>
              </a:ext>
            </a:extLst>
          </p:cNvPr>
          <p:cNvSpPr>
            <a:spLocks noGrp="1"/>
          </p:cNvSpPr>
          <p:nvPr>
            <p:ph idx="1"/>
          </p:nvPr>
        </p:nvSpPr>
        <p:spPr>
          <a:xfrm>
            <a:off x="457200" y="1230076"/>
            <a:ext cx="8229600" cy="4894725"/>
          </a:xfrm>
        </p:spPr>
        <p:txBody>
          <a:bodyPr vert="horz" lIns="91440" tIns="45720" rIns="91440" bIns="45720" rtlCol="0" anchor="t">
            <a:normAutofit fontScale="85000" lnSpcReduction="10000"/>
          </a:bodyPr>
          <a:lstStyle/>
          <a:p>
            <a:r>
              <a:rPr lang="en-US" dirty="0"/>
              <a:t>Students are NOT to present the judges with copies of any trial materials</a:t>
            </a:r>
          </a:p>
          <a:p>
            <a:pPr lvl="1"/>
            <a:r>
              <a:rPr lang="en-US" dirty="0"/>
              <a:t>Including, but not limited to trial binders, laminated exhibits, copies of witness statements, etc.</a:t>
            </a:r>
          </a:p>
          <a:p>
            <a:pPr lvl="2"/>
            <a:r>
              <a:rPr lang="en-US" dirty="0"/>
              <a:t>Items such as exhibits or witness statements should be shown to the bench at the time it is raised during trial, in the format indicated in the rules (clean, unmarked, unaltered copies)</a:t>
            </a:r>
          </a:p>
          <a:p>
            <a:r>
              <a:rPr lang="en-US" dirty="0"/>
              <a:t>Oral summaries from either team are prohibited</a:t>
            </a:r>
          </a:p>
          <a:p>
            <a:r>
              <a:rPr lang="en-US" dirty="0"/>
              <a:t>No motions should be entertained, and teams should not seek judicial notice of any item</a:t>
            </a:r>
          </a:p>
          <a:p>
            <a:pPr lvl="1"/>
            <a:r>
              <a:rPr lang="en-US" dirty="0"/>
              <a:t>Including, but not limited to declarations of expert witness status, </a:t>
            </a:r>
            <a:r>
              <a:rPr lang="en-US" dirty="0" err="1"/>
              <a:t>voir</a:t>
            </a:r>
            <a:r>
              <a:rPr lang="en-US" dirty="0"/>
              <a:t> dire of witnesses, motions to separate witnesses, etc.) </a:t>
            </a:r>
          </a:p>
          <a:p>
            <a:pPr lvl="0"/>
            <a:endParaRPr lang="en-US" dirty="0"/>
          </a:p>
          <a:p>
            <a:pPr marL="0" indent="0">
              <a:buNone/>
            </a:pPr>
            <a:endParaRPr lang="en-US" dirty="0"/>
          </a:p>
        </p:txBody>
      </p:sp>
    </p:spTree>
    <p:extLst>
      <p:ext uri="{BB962C8B-B14F-4D97-AF65-F5344CB8AC3E}">
        <p14:creationId xmlns:p14="http://schemas.microsoft.com/office/powerpoint/2010/main" val="268113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52A69-46F2-48BB-B4B6-8E3887F1B5B4}"/>
              </a:ext>
            </a:extLst>
          </p:cNvPr>
          <p:cNvSpPr>
            <a:spLocks noGrp="1"/>
          </p:cNvSpPr>
          <p:nvPr>
            <p:ph type="title"/>
          </p:nvPr>
        </p:nvSpPr>
        <p:spPr/>
        <p:txBody>
          <a:bodyPr/>
          <a:lstStyle/>
          <a:p>
            <a:r>
              <a:rPr lang="en-US"/>
              <a:t>Opening the Court</a:t>
            </a:r>
          </a:p>
        </p:txBody>
      </p:sp>
      <p:sp>
        <p:nvSpPr>
          <p:cNvPr id="3" name="Content Placeholder 2">
            <a:extLst>
              <a:ext uri="{FF2B5EF4-FFF2-40B4-BE49-F238E27FC236}">
                <a16:creationId xmlns:a16="http://schemas.microsoft.com/office/drawing/2014/main" id="{0D65ABA3-9270-474D-8CCC-DC02611C8EE0}"/>
              </a:ext>
            </a:extLst>
          </p:cNvPr>
          <p:cNvSpPr>
            <a:spLocks noGrp="1"/>
          </p:cNvSpPr>
          <p:nvPr>
            <p:ph idx="1"/>
          </p:nvPr>
        </p:nvSpPr>
        <p:spPr/>
        <p:txBody>
          <a:bodyPr>
            <a:normAutofit/>
          </a:bodyPr>
          <a:lstStyle/>
          <a:p>
            <a:r>
              <a:rPr lang="en-US" dirty="0"/>
              <a:t>When Judges enter the courtroom, the Bailiff opens the court saying:</a:t>
            </a:r>
          </a:p>
          <a:p>
            <a:pPr marL="0" indent="0">
              <a:buNone/>
            </a:pPr>
            <a:r>
              <a:rPr lang="en-US" dirty="0"/>
              <a:t>“All rise.  Hear ye, hear ye, the U.S. District Court for the Middle District of Buckeye is open pursuant to adjournment.  All having business before this honorable court draw near, give attention, and you shall be heard.  You may be seated.”</a:t>
            </a:r>
          </a:p>
          <a:p>
            <a:endParaRPr lang="en-US" dirty="0"/>
          </a:p>
        </p:txBody>
      </p:sp>
    </p:spTree>
    <p:extLst>
      <p:ext uri="{BB962C8B-B14F-4D97-AF65-F5344CB8AC3E}">
        <p14:creationId xmlns:p14="http://schemas.microsoft.com/office/powerpoint/2010/main" val="1695421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F2A15-58D3-4777-A317-A499212F6AE8}"/>
              </a:ext>
            </a:extLst>
          </p:cNvPr>
          <p:cNvSpPr>
            <a:spLocks noGrp="1"/>
          </p:cNvSpPr>
          <p:nvPr>
            <p:ph type="title"/>
          </p:nvPr>
        </p:nvSpPr>
        <p:spPr/>
        <p:txBody>
          <a:bodyPr/>
          <a:lstStyle/>
          <a:p>
            <a:r>
              <a:rPr lang="en-US"/>
              <a:t>Opening Statements (4 min each)</a:t>
            </a:r>
          </a:p>
        </p:txBody>
      </p:sp>
      <p:sp>
        <p:nvSpPr>
          <p:cNvPr id="3" name="Content Placeholder 2">
            <a:extLst>
              <a:ext uri="{FF2B5EF4-FFF2-40B4-BE49-F238E27FC236}">
                <a16:creationId xmlns:a16="http://schemas.microsoft.com/office/drawing/2014/main" id="{202AB1B1-F9D2-492B-927C-963FB3D09176}"/>
              </a:ext>
            </a:extLst>
          </p:cNvPr>
          <p:cNvSpPr>
            <a:spLocks noGrp="1"/>
          </p:cNvSpPr>
          <p:nvPr>
            <p:ph idx="1"/>
          </p:nvPr>
        </p:nvSpPr>
        <p:spPr/>
        <p:txBody>
          <a:bodyPr>
            <a:normAutofit fontScale="92500"/>
          </a:bodyPr>
          <a:lstStyle/>
          <a:p>
            <a:r>
              <a:rPr lang="en-US" dirty="0"/>
              <a:t>The Presiding Judge should ask counsel for the Prosecution to make an opening statement.  </a:t>
            </a:r>
          </a:p>
          <a:p>
            <a:r>
              <a:rPr lang="en-US" dirty="0"/>
              <a:t>The Prosecution’s counsel should introduce themselves and their team members and the roles they are playing and then present the opening statement.  </a:t>
            </a:r>
          </a:p>
          <a:p>
            <a:r>
              <a:rPr lang="en-US" dirty="0"/>
              <a:t>The same procedure is used with Defense. </a:t>
            </a:r>
          </a:p>
          <a:p>
            <a:r>
              <a:rPr lang="en-US" dirty="0"/>
              <a:t>The timekeeper will stop and then reset the stopwatch to zero after opening statements.</a:t>
            </a:r>
          </a:p>
          <a:p>
            <a:endParaRPr lang="en-US" dirty="0"/>
          </a:p>
        </p:txBody>
      </p:sp>
    </p:spTree>
    <p:extLst>
      <p:ext uri="{BB962C8B-B14F-4D97-AF65-F5344CB8AC3E}">
        <p14:creationId xmlns:p14="http://schemas.microsoft.com/office/powerpoint/2010/main" val="3018798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B41C3-6A73-47A0-A71E-9294844F449C}"/>
              </a:ext>
            </a:extLst>
          </p:cNvPr>
          <p:cNvSpPr>
            <a:spLocks noGrp="1"/>
          </p:cNvSpPr>
          <p:nvPr>
            <p:ph type="title"/>
          </p:nvPr>
        </p:nvSpPr>
        <p:spPr>
          <a:xfrm>
            <a:off x="457200" y="-51421"/>
            <a:ext cx="8229600" cy="1483406"/>
          </a:xfrm>
          <a:ln>
            <a:noFill/>
          </a:ln>
        </p:spPr>
        <p:txBody>
          <a:bodyPr/>
          <a:lstStyle/>
          <a:p>
            <a:r>
              <a:rPr lang="en-US"/>
              <a:t>Swearing the Witnesses</a:t>
            </a:r>
          </a:p>
        </p:txBody>
      </p:sp>
      <p:sp>
        <p:nvSpPr>
          <p:cNvPr id="6" name="Content Placeholder 5">
            <a:extLst>
              <a:ext uri="{FF2B5EF4-FFF2-40B4-BE49-F238E27FC236}">
                <a16:creationId xmlns:a16="http://schemas.microsoft.com/office/drawing/2014/main" id="{AF049D8F-06FC-480E-B022-F2C46A224189}"/>
              </a:ext>
            </a:extLst>
          </p:cNvPr>
          <p:cNvSpPr>
            <a:spLocks noGrp="1"/>
          </p:cNvSpPr>
          <p:nvPr>
            <p:ph idx="1"/>
          </p:nvPr>
        </p:nvSpPr>
        <p:spPr>
          <a:xfrm>
            <a:off x="457200" y="1268083"/>
            <a:ext cx="8229600" cy="4729173"/>
          </a:xfrm>
        </p:spPr>
        <p:txBody>
          <a:bodyPr/>
          <a:lstStyle/>
          <a:p>
            <a:pPr marL="0" indent="0">
              <a:buNone/>
            </a:pPr>
            <a:endParaRPr lang="en-US" dirty="0"/>
          </a:p>
          <a:p>
            <a:pPr marL="0" indent="0">
              <a:buNone/>
            </a:pPr>
            <a:r>
              <a:rPr lang="en-US" dirty="0"/>
              <a:t>The Bailiff should swear all witnesses </a:t>
            </a:r>
            <a:r>
              <a:rPr lang="en-US" b="1" dirty="0"/>
              <a:t>as a group</a:t>
            </a:r>
            <a:r>
              <a:rPr lang="en-US" dirty="0"/>
              <a:t> immediately following opening statements.  Following the reading of the oath by the Bailiff and the response by the witnesses, the witnesses should be seated, and the trial should proceed.  </a:t>
            </a:r>
          </a:p>
          <a:p>
            <a:pPr marL="0" indent="0">
              <a:buNone/>
            </a:pPr>
            <a:endParaRPr lang="en-US" dirty="0"/>
          </a:p>
        </p:txBody>
      </p:sp>
    </p:spTree>
    <p:extLst>
      <p:ext uri="{BB962C8B-B14F-4D97-AF65-F5344CB8AC3E}">
        <p14:creationId xmlns:p14="http://schemas.microsoft.com/office/powerpoint/2010/main" val="1131221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E5410-3AE6-45E0-8684-E3B33F902440}"/>
              </a:ext>
            </a:extLst>
          </p:cNvPr>
          <p:cNvSpPr>
            <a:spLocks noGrp="1"/>
          </p:cNvSpPr>
          <p:nvPr>
            <p:ph type="title"/>
          </p:nvPr>
        </p:nvSpPr>
        <p:spPr/>
        <p:txBody>
          <a:bodyPr/>
          <a:lstStyle/>
          <a:p>
            <a:r>
              <a:rPr lang="en-US"/>
              <a:t>Testimony of Witnesses</a:t>
            </a:r>
          </a:p>
        </p:txBody>
      </p:sp>
      <p:sp>
        <p:nvSpPr>
          <p:cNvPr id="3" name="Content Placeholder 2">
            <a:extLst>
              <a:ext uri="{FF2B5EF4-FFF2-40B4-BE49-F238E27FC236}">
                <a16:creationId xmlns:a16="http://schemas.microsoft.com/office/drawing/2014/main" id="{EBE0B221-AA6E-48FD-ADA6-485303B6FE5E}"/>
              </a:ext>
            </a:extLst>
          </p:cNvPr>
          <p:cNvSpPr>
            <a:spLocks noGrp="1"/>
          </p:cNvSpPr>
          <p:nvPr>
            <p:ph idx="1"/>
          </p:nvPr>
        </p:nvSpPr>
        <p:spPr/>
        <p:txBody>
          <a:bodyPr vert="horz" lIns="91440" tIns="45720" rIns="91440" bIns="45720" rtlCol="0" anchor="t">
            <a:normAutofit fontScale="92500" lnSpcReduction="20000"/>
          </a:bodyPr>
          <a:lstStyle/>
          <a:p>
            <a:r>
              <a:rPr lang="en-US" dirty="0"/>
              <a:t>Counsel for the Prosecution and Defense  will each call two witnesses. 	</a:t>
            </a:r>
          </a:p>
          <a:p>
            <a:r>
              <a:rPr lang="en-US" dirty="0"/>
              <a:t>Examination sequence:</a:t>
            </a:r>
          </a:p>
          <a:p>
            <a:pPr lvl="1"/>
            <a:r>
              <a:rPr lang="en-US" dirty="0"/>
              <a:t>Direct  (Direct/redirect 20 min)</a:t>
            </a:r>
          </a:p>
          <a:p>
            <a:pPr lvl="1"/>
            <a:r>
              <a:rPr lang="en-US" dirty="0"/>
              <a:t>Cross (Cross/re-cross 18 min)</a:t>
            </a:r>
          </a:p>
          <a:p>
            <a:pPr lvl="1"/>
            <a:r>
              <a:rPr lang="en-US" dirty="0"/>
              <a:t>Re-Direct </a:t>
            </a:r>
          </a:p>
          <a:p>
            <a:pPr lvl="1"/>
            <a:r>
              <a:rPr lang="en-US" dirty="0"/>
              <a:t>Re-Cross </a:t>
            </a:r>
          </a:p>
          <a:p>
            <a:r>
              <a:rPr lang="en-US" dirty="0"/>
              <a:t>Counsel for the Prosecution will present their case first. </a:t>
            </a:r>
          </a:p>
          <a:p>
            <a:r>
              <a:rPr lang="en-US" dirty="0"/>
              <a:t>The presiding judge will then ask counsel for Defense to call their first witness.  </a:t>
            </a:r>
          </a:p>
        </p:txBody>
      </p:sp>
    </p:spTree>
    <p:extLst>
      <p:ext uri="{BB962C8B-B14F-4D97-AF65-F5344CB8AC3E}">
        <p14:creationId xmlns:p14="http://schemas.microsoft.com/office/powerpoint/2010/main" val="3636166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D1D02-8ABD-47B8-ACC5-F3E1E9C1CFCE}"/>
              </a:ext>
            </a:extLst>
          </p:cNvPr>
          <p:cNvSpPr>
            <a:spLocks noGrp="1"/>
          </p:cNvSpPr>
          <p:nvPr>
            <p:ph type="title"/>
          </p:nvPr>
        </p:nvSpPr>
        <p:spPr/>
        <p:txBody>
          <a:bodyPr/>
          <a:lstStyle/>
          <a:p>
            <a:r>
              <a:rPr lang="en-US"/>
              <a:t>Regarding Witnesses</a:t>
            </a:r>
          </a:p>
        </p:txBody>
      </p:sp>
      <p:sp>
        <p:nvSpPr>
          <p:cNvPr id="3" name="Content Placeholder 2">
            <a:extLst>
              <a:ext uri="{FF2B5EF4-FFF2-40B4-BE49-F238E27FC236}">
                <a16:creationId xmlns:a16="http://schemas.microsoft.com/office/drawing/2014/main" id="{32C967A6-D190-46AA-AF11-990036677284}"/>
              </a:ext>
            </a:extLst>
          </p:cNvPr>
          <p:cNvSpPr>
            <a:spLocks noGrp="1"/>
          </p:cNvSpPr>
          <p:nvPr>
            <p:ph idx="1"/>
          </p:nvPr>
        </p:nvSpPr>
        <p:spPr/>
        <p:txBody>
          <a:bodyPr>
            <a:normAutofit fontScale="70000" lnSpcReduction="20000"/>
          </a:bodyPr>
          <a:lstStyle/>
          <a:p>
            <a:r>
              <a:rPr lang="en-US" sz="3400" dirty="0"/>
              <a:t>Witness statements may be used by counsel to impeach a witness or refresh a witness’s memory.</a:t>
            </a:r>
          </a:p>
          <a:p>
            <a:r>
              <a:rPr lang="en-US" sz="3400" dirty="0"/>
              <a:t>Witnesses may not, however, bring witness statements or notes to use as a trial aid during testimony.</a:t>
            </a:r>
          </a:p>
          <a:p>
            <a:r>
              <a:rPr lang="en-US" sz="3400" dirty="0"/>
              <a:t>Fair extrapolations on cross examining are permitted. If a witness invents an answer that is likely to affect the outcome of the trial, the opposition may object</a:t>
            </a:r>
            <a:r>
              <a:rPr lang="en-US" sz="3400" b="1" dirty="0"/>
              <a:t>.  Teams that intentionally and frequently stray outside the case materials should be penalized</a:t>
            </a:r>
            <a:r>
              <a:rPr lang="en-US" sz="3400" dirty="0"/>
              <a:t>.</a:t>
            </a:r>
          </a:p>
          <a:p>
            <a:r>
              <a:rPr lang="en-US" sz="3400" dirty="0"/>
              <a:t>If an attorney who is </a:t>
            </a:r>
            <a:r>
              <a:rPr lang="en-US" sz="3400" b="1" u="sng" dirty="0"/>
              <a:t>cross</a:t>
            </a:r>
            <a:r>
              <a:rPr lang="en-US" sz="3400" dirty="0"/>
              <a:t>-examining a witness asks a question, not included in the witness’s written statement, the witness is free to “create” an answer as long as it is responsive to the question, does not contain unnecessary elaboration beyond the scope of the witness statement, and does not contradict the witness statement.</a:t>
            </a:r>
          </a:p>
          <a:p>
            <a:endParaRPr lang="en-US" dirty="0"/>
          </a:p>
        </p:txBody>
      </p:sp>
    </p:spTree>
    <p:extLst>
      <p:ext uri="{BB962C8B-B14F-4D97-AF65-F5344CB8AC3E}">
        <p14:creationId xmlns:p14="http://schemas.microsoft.com/office/powerpoint/2010/main" val="17790772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36D1D-7151-43E9-91E3-51A97EB090D7}"/>
              </a:ext>
            </a:extLst>
          </p:cNvPr>
          <p:cNvSpPr>
            <a:spLocks noGrp="1"/>
          </p:cNvSpPr>
          <p:nvPr>
            <p:ph type="title"/>
          </p:nvPr>
        </p:nvSpPr>
        <p:spPr>
          <a:xfrm>
            <a:off x="457200" y="289244"/>
            <a:ext cx="8229600" cy="1143000"/>
          </a:xfrm>
        </p:spPr>
        <p:txBody>
          <a:bodyPr/>
          <a:lstStyle/>
          <a:p>
            <a:r>
              <a:rPr lang="en-US" dirty="0"/>
              <a:t>Regarding Exhibits</a:t>
            </a:r>
          </a:p>
        </p:txBody>
      </p:sp>
      <p:sp>
        <p:nvSpPr>
          <p:cNvPr id="3" name="Content Placeholder 2">
            <a:extLst>
              <a:ext uri="{FF2B5EF4-FFF2-40B4-BE49-F238E27FC236}">
                <a16:creationId xmlns:a16="http://schemas.microsoft.com/office/drawing/2014/main" id="{E2D3DCDE-C5FC-480A-9B86-E55440541C0E}"/>
              </a:ext>
            </a:extLst>
          </p:cNvPr>
          <p:cNvSpPr>
            <a:spLocks noGrp="1"/>
          </p:cNvSpPr>
          <p:nvPr>
            <p:ph idx="1"/>
          </p:nvPr>
        </p:nvSpPr>
        <p:spPr/>
        <p:txBody>
          <a:bodyPr vert="horz" lIns="91440" tIns="45720" rIns="91440" bIns="45720" rtlCol="0" anchor="t">
            <a:normAutofit lnSpcReduction="10000"/>
          </a:bodyPr>
          <a:lstStyle/>
          <a:p>
            <a:endParaRPr lang="en-US" dirty="0"/>
          </a:p>
          <a:p>
            <a:r>
              <a:rPr lang="en-US" dirty="0"/>
              <a:t>Only exhibits that are part of the case materials may be used. </a:t>
            </a:r>
          </a:p>
          <a:p>
            <a:r>
              <a:rPr lang="en-US" dirty="0"/>
              <a:t>If used, the exact page from the case materials may be reproduced on 8½ x 11 paper, but not laminated, enlarged, or modified in any way.  </a:t>
            </a:r>
          </a:p>
          <a:p>
            <a:r>
              <a:rPr lang="en-US" dirty="0"/>
              <a:t>All exhibits are stipulated as </a:t>
            </a:r>
            <a:r>
              <a:rPr lang="en-US" b="1" u="sng" dirty="0"/>
              <a:t>admitted</a:t>
            </a:r>
            <a:r>
              <a:rPr lang="en-US" dirty="0"/>
              <a:t> and they are bound by all other simplified rules of evidence. </a:t>
            </a:r>
          </a:p>
          <a:p>
            <a:pPr marL="457200" lvl="1" indent="0">
              <a:buNone/>
            </a:pPr>
            <a:endParaRPr lang="en-US" dirty="0"/>
          </a:p>
        </p:txBody>
      </p:sp>
    </p:spTree>
    <p:extLst>
      <p:ext uri="{BB962C8B-B14F-4D97-AF65-F5344CB8AC3E}">
        <p14:creationId xmlns:p14="http://schemas.microsoft.com/office/powerpoint/2010/main" val="4509611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C4DD2-4C2E-40EF-B71B-C77C56B2D6DF}"/>
              </a:ext>
            </a:extLst>
          </p:cNvPr>
          <p:cNvSpPr>
            <a:spLocks noGrp="1"/>
          </p:cNvSpPr>
          <p:nvPr>
            <p:ph type="title"/>
          </p:nvPr>
        </p:nvSpPr>
        <p:spPr/>
        <p:txBody>
          <a:bodyPr/>
          <a:lstStyle/>
          <a:p>
            <a:r>
              <a:rPr lang="en-US"/>
              <a:t>Prior to Closing Arguments</a:t>
            </a:r>
          </a:p>
        </p:txBody>
      </p:sp>
      <p:sp>
        <p:nvSpPr>
          <p:cNvPr id="3" name="Content Placeholder 2">
            <a:extLst>
              <a:ext uri="{FF2B5EF4-FFF2-40B4-BE49-F238E27FC236}">
                <a16:creationId xmlns:a16="http://schemas.microsoft.com/office/drawing/2014/main" id="{86317197-0E62-472A-B5A5-3E8B8F7BB9D2}"/>
              </a:ext>
            </a:extLst>
          </p:cNvPr>
          <p:cNvSpPr>
            <a:spLocks noGrp="1"/>
          </p:cNvSpPr>
          <p:nvPr>
            <p:ph idx="1"/>
          </p:nvPr>
        </p:nvSpPr>
        <p:spPr/>
        <p:txBody>
          <a:bodyPr vert="horz" lIns="91440" tIns="45720" rIns="91440" bIns="45720" rtlCol="0" anchor="t">
            <a:normAutofit/>
          </a:bodyPr>
          <a:lstStyle/>
          <a:p>
            <a:r>
              <a:rPr lang="en-US"/>
              <a:t>The presiding judge will allow attorneys </a:t>
            </a:r>
            <a:r>
              <a:rPr lang="en-US" u="sng"/>
              <a:t>two minutes</a:t>
            </a:r>
            <a:r>
              <a:rPr lang="en-US"/>
              <a:t> (no longer) before closing arguments to collect their thoughts.  </a:t>
            </a:r>
          </a:p>
          <a:p>
            <a:r>
              <a:rPr lang="en-US"/>
              <a:t>During this time, the timekeepers will stop both stopwatches and reset to zero.  </a:t>
            </a:r>
          </a:p>
          <a:p>
            <a:r>
              <a:rPr lang="en-US"/>
              <a:t>No one shall leave the courtroom and all rules on communication during the trial prevail.  </a:t>
            </a:r>
          </a:p>
        </p:txBody>
      </p:sp>
    </p:spTree>
    <p:extLst>
      <p:ext uri="{BB962C8B-B14F-4D97-AF65-F5344CB8AC3E}">
        <p14:creationId xmlns:p14="http://schemas.microsoft.com/office/powerpoint/2010/main" val="30286688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5A4B6-B21B-4292-A2E2-785CDB26FA7B}"/>
              </a:ext>
            </a:extLst>
          </p:cNvPr>
          <p:cNvSpPr>
            <a:spLocks noGrp="1"/>
          </p:cNvSpPr>
          <p:nvPr>
            <p:ph type="title"/>
          </p:nvPr>
        </p:nvSpPr>
        <p:spPr/>
        <p:txBody>
          <a:bodyPr/>
          <a:lstStyle/>
          <a:p>
            <a:r>
              <a:rPr lang="en-US"/>
              <a:t>Closing Arguments (5 min each)</a:t>
            </a:r>
          </a:p>
        </p:txBody>
      </p:sp>
      <p:sp>
        <p:nvSpPr>
          <p:cNvPr id="3" name="Content Placeholder 2">
            <a:extLst>
              <a:ext uri="{FF2B5EF4-FFF2-40B4-BE49-F238E27FC236}">
                <a16:creationId xmlns:a16="http://schemas.microsoft.com/office/drawing/2014/main" id="{6DE391C6-240A-4E31-847C-11FC5F957AB8}"/>
              </a:ext>
            </a:extLst>
          </p:cNvPr>
          <p:cNvSpPr>
            <a:spLocks noGrp="1"/>
          </p:cNvSpPr>
          <p:nvPr>
            <p:ph idx="1"/>
          </p:nvPr>
        </p:nvSpPr>
        <p:spPr/>
        <p:txBody>
          <a:bodyPr vert="horz" lIns="91440" tIns="45720" rIns="91440" bIns="45720" rtlCol="0" anchor="t">
            <a:normAutofit/>
          </a:bodyPr>
          <a:lstStyle/>
          <a:p>
            <a:r>
              <a:rPr lang="en-US" dirty="0"/>
              <a:t>Counsel for the Prosecution will present their closing argument first, followed by Defense’s closing argument.  </a:t>
            </a:r>
          </a:p>
          <a:p>
            <a:r>
              <a:rPr lang="en-US" dirty="0"/>
              <a:t>Counsel for the Prosecution has the option for a </a:t>
            </a:r>
            <a:r>
              <a:rPr lang="en-US" b="1" dirty="0"/>
              <a:t>two-minute rebuttal </a:t>
            </a:r>
            <a:r>
              <a:rPr lang="en-US" dirty="0"/>
              <a:t>after Defense’s closing argument. </a:t>
            </a:r>
          </a:p>
          <a:p>
            <a:pPr lvl="1"/>
            <a:r>
              <a:rPr lang="en-US" dirty="0"/>
              <a:t>This does </a:t>
            </a:r>
            <a:r>
              <a:rPr lang="en-US" b="1" u="sng" dirty="0"/>
              <a:t>not</a:t>
            </a:r>
            <a:r>
              <a:rPr lang="en-US" dirty="0"/>
              <a:t> need to be requested in advance.</a:t>
            </a:r>
          </a:p>
          <a:p>
            <a:r>
              <a:rPr lang="en-US" dirty="0"/>
              <a:t>The optional rebuttal is limited to the scope of the Defense’s closing argument. </a:t>
            </a:r>
          </a:p>
          <a:p>
            <a:endParaRPr lang="en-US" dirty="0"/>
          </a:p>
        </p:txBody>
      </p:sp>
    </p:spTree>
    <p:extLst>
      <p:ext uri="{BB962C8B-B14F-4D97-AF65-F5344CB8AC3E}">
        <p14:creationId xmlns:p14="http://schemas.microsoft.com/office/powerpoint/2010/main" val="172706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7D16EEC-4C9B-4ADE-8B0F-74D1046DA568}"/>
              </a:ext>
            </a:extLst>
          </p:cNvPr>
          <p:cNvSpPr>
            <a:spLocks noGrp="1"/>
          </p:cNvSpPr>
          <p:nvPr>
            <p:ph type="title"/>
          </p:nvPr>
        </p:nvSpPr>
        <p:spPr>
          <a:xfrm>
            <a:off x="457200" y="293297"/>
            <a:ext cx="8229600" cy="1345722"/>
          </a:xfrm>
        </p:spPr>
        <p:txBody>
          <a:bodyPr/>
          <a:lstStyle/>
          <a:p>
            <a:r>
              <a:rPr lang="en-US" dirty="0"/>
              <a:t>2026 Mock Trial Case File</a:t>
            </a:r>
          </a:p>
        </p:txBody>
      </p:sp>
      <p:sp>
        <p:nvSpPr>
          <p:cNvPr id="5" name="Content Placeholder 4">
            <a:extLst>
              <a:ext uri="{FF2B5EF4-FFF2-40B4-BE49-F238E27FC236}">
                <a16:creationId xmlns:a16="http://schemas.microsoft.com/office/drawing/2014/main" id="{6608339D-1AF7-4D7D-9DC7-8FE86FBA1C61}"/>
              </a:ext>
            </a:extLst>
          </p:cNvPr>
          <p:cNvSpPr>
            <a:spLocks noGrp="1"/>
          </p:cNvSpPr>
          <p:nvPr>
            <p:ph idx="1"/>
          </p:nvPr>
        </p:nvSpPr>
        <p:spPr>
          <a:xfrm>
            <a:off x="457200" y="1449237"/>
            <a:ext cx="8229600" cy="4548019"/>
          </a:xfrm>
        </p:spPr>
        <p:txBody>
          <a:bodyPr vert="horz" lIns="91440" tIns="45720" rIns="91440" bIns="45720" rtlCol="0" anchor="t">
            <a:normAutofit lnSpcReduction="10000"/>
          </a:bodyPr>
          <a:lstStyle/>
          <a:p>
            <a:pPr marL="0" indent="0" algn="ctr">
              <a:buNone/>
            </a:pPr>
            <a:r>
              <a:rPr lang="en-US" sz="3900" b="1" dirty="0"/>
              <a:t>State of Buckeye v. Morgan Remy</a:t>
            </a:r>
            <a:endParaRPr lang="en-US" sz="2600" dirty="0"/>
          </a:p>
          <a:p>
            <a:pPr marL="0" indent="0">
              <a:buNone/>
            </a:pPr>
            <a:endParaRPr lang="en-US" sz="2000" dirty="0"/>
          </a:p>
          <a:p>
            <a:pPr marL="9525" indent="-9525">
              <a:buNone/>
            </a:pPr>
            <a:r>
              <a:rPr lang="en-US" sz="1400" dirty="0">
                <a:solidFill>
                  <a:srgbClr val="212121"/>
                </a:solidFill>
                <a:latin typeface="Candara"/>
              </a:rPr>
              <a:t>The 2026 </a:t>
            </a:r>
            <a:r>
              <a:rPr lang="en-US" sz="1400" b="0" i="0" u="none" strike="noStrike" dirty="0">
                <a:solidFill>
                  <a:srgbClr val="212121"/>
                </a:solidFill>
                <a:effectLst/>
                <a:latin typeface="Candara"/>
              </a:rPr>
              <a:t>case</a:t>
            </a:r>
            <a:r>
              <a:rPr lang="en-US" sz="1400" dirty="0">
                <a:solidFill>
                  <a:srgbClr val="212121"/>
                </a:solidFill>
                <a:latin typeface="Candara"/>
              </a:rPr>
              <a:t> will </a:t>
            </a:r>
            <a:r>
              <a:rPr lang="en-US" sz="1400" dirty="0">
                <a:solidFill>
                  <a:srgbClr val="000000"/>
                </a:solidFill>
                <a:latin typeface="Candara"/>
              </a:rPr>
              <a:t>explore questions about privacy, consent, technology</a:t>
            </a:r>
            <a:r>
              <a:rPr lang="en-US" sz="1400" b="0" i="0" u="none" strike="noStrike" dirty="0">
                <a:solidFill>
                  <a:srgbClr val="000000"/>
                </a:solidFill>
                <a:effectLst/>
                <a:latin typeface="Candara"/>
              </a:rPr>
              <a:t>, </a:t>
            </a:r>
            <a:r>
              <a:rPr lang="en-US" sz="1400" dirty="0">
                <a:solidFill>
                  <a:srgbClr val="000000"/>
                </a:solidFill>
                <a:latin typeface="Candara"/>
              </a:rPr>
              <a:t>and justice. Students will argue both sides</a:t>
            </a:r>
            <a:r>
              <a:rPr lang="en-US" sz="1400" b="0" i="0" u="none" strike="noStrike" dirty="0">
                <a:solidFill>
                  <a:srgbClr val="000000"/>
                </a:solidFill>
                <a:effectLst/>
                <a:latin typeface="Candara"/>
              </a:rPr>
              <a:t> of </a:t>
            </a:r>
            <a:r>
              <a:rPr lang="en-US" sz="1400" dirty="0">
                <a:solidFill>
                  <a:srgbClr val="000000"/>
                </a:solidFill>
                <a:latin typeface="Candara"/>
              </a:rPr>
              <a:t>a motion hearing that combines forensic science</a:t>
            </a:r>
            <a:r>
              <a:rPr lang="en-US" sz="1400" b="0" i="0" u="none" strike="noStrike" dirty="0">
                <a:solidFill>
                  <a:srgbClr val="000000"/>
                </a:solidFill>
                <a:effectLst/>
                <a:latin typeface="Candara"/>
              </a:rPr>
              <a:t>, </a:t>
            </a:r>
            <a:r>
              <a:rPr lang="en-US" sz="1400" dirty="0">
                <a:solidFill>
                  <a:srgbClr val="000000"/>
                </a:solidFill>
                <a:latin typeface="Candara"/>
              </a:rPr>
              <a:t>emerging technology</a:t>
            </a:r>
            <a:r>
              <a:rPr lang="en-US" sz="1400" b="0" i="0" u="none" strike="noStrike" dirty="0">
                <a:solidFill>
                  <a:srgbClr val="000000"/>
                </a:solidFill>
                <a:effectLst/>
                <a:latin typeface="Candara"/>
              </a:rPr>
              <a:t>, and </a:t>
            </a:r>
            <a:r>
              <a:rPr lang="en-US" sz="1400" dirty="0">
                <a:solidFill>
                  <a:srgbClr val="000000"/>
                </a:solidFill>
                <a:latin typeface="Candara"/>
              </a:rPr>
              <a:t>Fourth Amendment questions.</a:t>
            </a:r>
            <a:endParaRPr lang="en-US" sz="1400" dirty="0"/>
          </a:p>
          <a:p>
            <a:pPr marL="9525" indent="-9525">
              <a:buNone/>
            </a:pPr>
            <a:endParaRPr lang="en-US" sz="1400" dirty="0">
              <a:solidFill>
                <a:srgbClr val="000000"/>
              </a:solidFill>
              <a:latin typeface="Candara"/>
            </a:endParaRPr>
          </a:p>
          <a:p>
            <a:pPr marL="9525" indent="-9525">
              <a:buNone/>
            </a:pPr>
            <a:r>
              <a:rPr lang="en-US" sz="1400" dirty="0">
                <a:solidFill>
                  <a:srgbClr val="000000"/>
                </a:solidFill>
                <a:latin typeface="Candara"/>
              </a:rPr>
              <a:t>The case begins with </a:t>
            </a:r>
            <a:r>
              <a:rPr lang="en-US" sz="1400" b="0" i="0" u="none" strike="noStrike" dirty="0">
                <a:solidFill>
                  <a:srgbClr val="000000"/>
                </a:solidFill>
                <a:effectLst/>
                <a:latin typeface="Candara"/>
              </a:rPr>
              <a:t>the </a:t>
            </a:r>
            <a:r>
              <a:rPr lang="en-US" sz="1400" dirty="0">
                <a:solidFill>
                  <a:srgbClr val="000000"/>
                </a:solidFill>
                <a:latin typeface="Candara"/>
              </a:rPr>
              <a:t>2000 murder </a:t>
            </a:r>
            <a:r>
              <a:rPr lang="en-US" sz="1400" b="0" i="0" u="none" strike="noStrike" dirty="0">
                <a:solidFill>
                  <a:srgbClr val="000000"/>
                </a:solidFill>
                <a:effectLst/>
                <a:latin typeface="Candara"/>
              </a:rPr>
              <a:t>of </a:t>
            </a:r>
            <a:r>
              <a:rPr lang="en-US" sz="1400" dirty="0">
                <a:solidFill>
                  <a:srgbClr val="000000"/>
                </a:solidFill>
                <a:latin typeface="Candara"/>
              </a:rPr>
              <a:t>24-year-old Caleb “CJ” Jansen, a warehouse worker found strangled in his Harmony apartment</a:t>
            </a:r>
            <a:r>
              <a:rPr lang="en-US" sz="1400" b="0" i="0" u="none" strike="noStrike" dirty="0">
                <a:solidFill>
                  <a:srgbClr val="000000"/>
                </a:solidFill>
                <a:effectLst/>
                <a:latin typeface="Candara"/>
              </a:rPr>
              <a:t>. </a:t>
            </a:r>
            <a:r>
              <a:rPr lang="en-US" sz="1400" dirty="0">
                <a:solidFill>
                  <a:srgbClr val="000000"/>
                </a:solidFill>
                <a:latin typeface="Candara"/>
              </a:rPr>
              <a:t>A violent struggle left DNA under </a:t>
            </a:r>
            <a:r>
              <a:rPr lang="en-US" sz="1400" b="0" i="0" u="none" strike="noStrike" dirty="0">
                <a:solidFill>
                  <a:srgbClr val="000000"/>
                </a:solidFill>
                <a:effectLst/>
                <a:latin typeface="Candara"/>
              </a:rPr>
              <a:t>the </a:t>
            </a:r>
            <a:r>
              <a:rPr lang="en-US" sz="1400" dirty="0">
                <a:solidFill>
                  <a:srgbClr val="000000"/>
                </a:solidFill>
                <a:latin typeface="Candara"/>
              </a:rPr>
              <a:t>victim’s fingernails—but no match was found, </a:t>
            </a:r>
            <a:r>
              <a:rPr lang="en-US" sz="1400" b="0" i="0" u="none" strike="noStrike" dirty="0">
                <a:solidFill>
                  <a:srgbClr val="000000"/>
                </a:solidFill>
                <a:effectLst/>
                <a:latin typeface="Candara"/>
              </a:rPr>
              <a:t>and the </a:t>
            </a:r>
            <a:r>
              <a:rPr lang="en-US" sz="1400" dirty="0">
                <a:solidFill>
                  <a:srgbClr val="000000"/>
                </a:solidFill>
                <a:latin typeface="Candara"/>
              </a:rPr>
              <a:t>case went cold</a:t>
            </a:r>
            <a:r>
              <a:rPr lang="en-US" sz="1400" b="0" i="0" u="none" strike="noStrike" dirty="0">
                <a:solidFill>
                  <a:srgbClr val="000000"/>
                </a:solidFill>
                <a:effectLst/>
                <a:latin typeface="Candara"/>
              </a:rPr>
              <a:t>.</a:t>
            </a:r>
            <a:r>
              <a:rPr lang="en-US" sz="1400" dirty="0">
                <a:solidFill>
                  <a:srgbClr val="000000"/>
                </a:solidFill>
                <a:latin typeface="Candara"/>
              </a:rPr>
              <a:t> That is, until 25 years later</a:t>
            </a:r>
            <a:r>
              <a:rPr lang="en-US" sz="1400" b="0" i="0" u="none" strike="noStrike" dirty="0">
                <a:solidFill>
                  <a:srgbClr val="000000"/>
                </a:solidFill>
                <a:effectLst/>
                <a:latin typeface="Candara"/>
              </a:rPr>
              <a:t>, </a:t>
            </a:r>
            <a:r>
              <a:rPr lang="en-US" sz="1400" dirty="0">
                <a:solidFill>
                  <a:srgbClr val="000000"/>
                </a:solidFill>
                <a:latin typeface="Candara"/>
              </a:rPr>
              <a:t>when high school student Frankie Moyo uploads their DNA to </a:t>
            </a:r>
            <a:r>
              <a:rPr lang="en-US" sz="1400" b="0" i="0" u="none" strike="noStrike" dirty="0">
                <a:solidFill>
                  <a:srgbClr val="000000"/>
                </a:solidFill>
                <a:effectLst/>
                <a:latin typeface="Candara"/>
              </a:rPr>
              <a:t>a </a:t>
            </a:r>
            <a:r>
              <a:rPr lang="en-US" sz="1400" dirty="0">
                <a:solidFill>
                  <a:srgbClr val="000000"/>
                </a:solidFill>
                <a:latin typeface="Candara"/>
              </a:rPr>
              <a:t>genealogy site </a:t>
            </a:r>
            <a:r>
              <a:rPr lang="en-US" sz="1400" b="0" i="0" u="none" strike="noStrike" dirty="0">
                <a:solidFill>
                  <a:srgbClr val="000000"/>
                </a:solidFill>
                <a:effectLst/>
                <a:latin typeface="Candara"/>
              </a:rPr>
              <a:t>for </a:t>
            </a:r>
            <a:r>
              <a:rPr lang="en-US" sz="1400" dirty="0">
                <a:solidFill>
                  <a:srgbClr val="000000"/>
                </a:solidFill>
                <a:latin typeface="Candara"/>
              </a:rPr>
              <a:t>extra credit—</a:t>
            </a:r>
            <a:r>
              <a:rPr lang="en-US" sz="1400" b="0" i="0" u="none" strike="noStrike" dirty="0">
                <a:solidFill>
                  <a:srgbClr val="000000"/>
                </a:solidFill>
                <a:effectLst/>
                <a:latin typeface="Candara"/>
              </a:rPr>
              <a:t>and </a:t>
            </a:r>
            <a:r>
              <a:rPr lang="en-US" sz="1400" dirty="0">
                <a:solidFill>
                  <a:srgbClr val="000000"/>
                </a:solidFill>
                <a:latin typeface="Candara"/>
              </a:rPr>
              <a:t>unknowingly triggers a chain </a:t>
            </a:r>
            <a:r>
              <a:rPr lang="en-US" sz="1400" b="0" i="0" u="none" strike="noStrike" dirty="0">
                <a:solidFill>
                  <a:srgbClr val="000000"/>
                </a:solidFill>
                <a:effectLst/>
                <a:latin typeface="Candara"/>
              </a:rPr>
              <a:t>of </a:t>
            </a:r>
            <a:r>
              <a:rPr lang="en-US" sz="1400" dirty="0">
                <a:solidFill>
                  <a:srgbClr val="000000"/>
                </a:solidFill>
                <a:latin typeface="Candara"/>
              </a:rPr>
              <a:t>events that leads police straight to Morgan Remy</a:t>
            </a:r>
            <a:r>
              <a:rPr lang="en-US" sz="1400" b="0" i="0" u="none" strike="noStrike" dirty="0">
                <a:solidFill>
                  <a:srgbClr val="000000"/>
                </a:solidFill>
                <a:effectLst/>
                <a:latin typeface="Candara"/>
              </a:rPr>
              <a:t>, a </a:t>
            </a:r>
            <a:r>
              <a:rPr lang="en-US" sz="1400" dirty="0">
                <a:solidFill>
                  <a:srgbClr val="000000"/>
                </a:solidFill>
                <a:latin typeface="Candara"/>
              </a:rPr>
              <a:t>former security guard </a:t>
            </a:r>
            <a:r>
              <a:rPr lang="en-US" sz="1400" b="0" i="0" u="none" strike="noStrike" dirty="0">
                <a:solidFill>
                  <a:srgbClr val="000000"/>
                </a:solidFill>
                <a:effectLst/>
                <a:latin typeface="Candara"/>
              </a:rPr>
              <a:t>at </a:t>
            </a:r>
            <a:r>
              <a:rPr lang="en-US" sz="1400" dirty="0">
                <a:solidFill>
                  <a:srgbClr val="000000"/>
                </a:solidFill>
                <a:latin typeface="Candara"/>
              </a:rPr>
              <a:t>CJ’s workplace</a:t>
            </a:r>
            <a:r>
              <a:rPr lang="en-US" sz="1400" b="0" i="0" u="none" strike="noStrike" dirty="0">
                <a:solidFill>
                  <a:srgbClr val="000000"/>
                </a:solidFill>
                <a:effectLst/>
                <a:latin typeface="Candara"/>
              </a:rPr>
              <a:t>. </a:t>
            </a:r>
            <a:r>
              <a:rPr lang="en-US" sz="1400" dirty="0">
                <a:solidFill>
                  <a:srgbClr val="000000"/>
                </a:solidFill>
                <a:latin typeface="Candara"/>
              </a:rPr>
              <a:t>Not only is Remy’s DNA </a:t>
            </a:r>
            <a:r>
              <a:rPr lang="en-US" sz="1400" b="0" i="0" u="none" strike="noStrike" dirty="0">
                <a:solidFill>
                  <a:srgbClr val="000000"/>
                </a:solidFill>
                <a:effectLst/>
                <a:latin typeface="Candara"/>
              </a:rPr>
              <a:t>a </a:t>
            </a:r>
            <a:r>
              <a:rPr lang="en-US" sz="1400" dirty="0">
                <a:solidFill>
                  <a:srgbClr val="000000"/>
                </a:solidFill>
                <a:latin typeface="Candara"/>
              </a:rPr>
              <a:t>match</a:t>
            </a:r>
            <a:r>
              <a:rPr lang="en-US" sz="1400" b="0" i="0" u="none" strike="noStrike" dirty="0">
                <a:solidFill>
                  <a:srgbClr val="000000"/>
                </a:solidFill>
                <a:effectLst/>
                <a:latin typeface="Candara"/>
              </a:rPr>
              <a:t>, </a:t>
            </a:r>
            <a:r>
              <a:rPr lang="en-US" sz="1400" dirty="0">
                <a:solidFill>
                  <a:srgbClr val="000000"/>
                </a:solidFill>
                <a:latin typeface="Candara"/>
              </a:rPr>
              <a:t>but police also discover CJ’s long-missing gold signet ring hidden </a:t>
            </a:r>
            <a:r>
              <a:rPr lang="en-US" sz="1400" b="0" i="0" u="none" strike="noStrike" dirty="0">
                <a:solidFill>
                  <a:srgbClr val="000000"/>
                </a:solidFill>
                <a:effectLst/>
                <a:latin typeface="Candara"/>
              </a:rPr>
              <a:t>in </a:t>
            </a:r>
            <a:r>
              <a:rPr lang="en-US" sz="1400" dirty="0">
                <a:solidFill>
                  <a:srgbClr val="000000"/>
                </a:solidFill>
                <a:latin typeface="Candara"/>
              </a:rPr>
              <a:t>Remy’s home.</a:t>
            </a:r>
          </a:p>
          <a:p>
            <a:pPr>
              <a:buNone/>
            </a:pPr>
            <a:endParaRPr lang="en-US" sz="1400" dirty="0">
              <a:solidFill>
                <a:srgbClr val="000000"/>
              </a:solidFill>
              <a:latin typeface="Candara"/>
            </a:endParaRPr>
          </a:p>
          <a:p>
            <a:pPr>
              <a:buNone/>
            </a:pPr>
            <a:r>
              <a:rPr lang="en-US" sz="1400" dirty="0">
                <a:solidFill>
                  <a:srgbClr val="000000"/>
                </a:solidFill>
                <a:latin typeface="Candara"/>
              </a:rPr>
              <a:t>But this isn’t an open-and-shut case</a:t>
            </a:r>
            <a:r>
              <a:rPr lang="en-US" sz="1400" b="0" i="0" u="none" strike="noStrike" dirty="0">
                <a:solidFill>
                  <a:srgbClr val="000000"/>
                </a:solidFill>
                <a:effectLst/>
                <a:latin typeface="Candara"/>
              </a:rPr>
              <a:t>.</a:t>
            </a:r>
            <a:endParaRPr lang="en-US" sz="1400" dirty="0">
              <a:solidFill>
                <a:srgbClr val="000000"/>
              </a:solidFill>
              <a:latin typeface="Candara"/>
            </a:endParaRPr>
          </a:p>
          <a:p>
            <a:pPr>
              <a:buNone/>
            </a:pPr>
            <a:endParaRPr lang="en-US" sz="1400" dirty="0">
              <a:solidFill>
                <a:srgbClr val="000000"/>
              </a:solidFill>
              <a:latin typeface="Candara"/>
            </a:endParaRPr>
          </a:p>
          <a:p>
            <a:pPr marL="9525" indent="-9525">
              <a:buNone/>
            </a:pPr>
            <a:r>
              <a:rPr lang="en-US" sz="1400" dirty="0">
                <a:solidFill>
                  <a:srgbClr val="000000"/>
                </a:solidFill>
                <a:latin typeface="Candara"/>
              </a:rPr>
              <a:t>Before trial</a:t>
            </a:r>
            <a:r>
              <a:rPr lang="en-US" sz="1400" b="0" i="0" u="none" strike="noStrike" dirty="0">
                <a:solidFill>
                  <a:srgbClr val="000000"/>
                </a:solidFill>
                <a:effectLst/>
                <a:latin typeface="Candara"/>
              </a:rPr>
              <a:t>, the </a:t>
            </a:r>
            <a:r>
              <a:rPr lang="en-US" sz="1400" dirty="0">
                <a:solidFill>
                  <a:srgbClr val="000000"/>
                </a:solidFill>
                <a:latin typeface="Candara"/>
              </a:rPr>
              <a:t>defense files </a:t>
            </a:r>
            <a:r>
              <a:rPr lang="en-US" sz="1400" b="0" i="0" u="none" strike="noStrike" dirty="0">
                <a:solidFill>
                  <a:srgbClr val="000000"/>
                </a:solidFill>
                <a:effectLst/>
                <a:latin typeface="Candara"/>
              </a:rPr>
              <a:t>a </a:t>
            </a:r>
            <a:r>
              <a:rPr lang="en-US" sz="1400" dirty="0">
                <a:solidFill>
                  <a:srgbClr val="000000"/>
                </a:solidFill>
                <a:latin typeface="Candara"/>
              </a:rPr>
              <a:t>motion </a:t>
            </a:r>
            <a:r>
              <a:rPr lang="en-US" sz="1400" b="0" i="0" u="none" strike="noStrike" dirty="0">
                <a:solidFill>
                  <a:srgbClr val="000000"/>
                </a:solidFill>
                <a:effectLst/>
                <a:latin typeface="Candara"/>
              </a:rPr>
              <a:t>to </a:t>
            </a:r>
            <a:r>
              <a:rPr lang="en-US" sz="1400" dirty="0">
                <a:solidFill>
                  <a:srgbClr val="000000"/>
                </a:solidFill>
                <a:latin typeface="Candara"/>
              </a:rPr>
              <a:t>suppress </a:t>
            </a:r>
            <a:r>
              <a:rPr lang="en-US" sz="1400" b="0" i="0" u="none" strike="noStrike" dirty="0">
                <a:solidFill>
                  <a:srgbClr val="000000"/>
                </a:solidFill>
                <a:effectLst/>
                <a:latin typeface="Candara"/>
              </a:rPr>
              <a:t>the </a:t>
            </a:r>
            <a:r>
              <a:rPr lang="en-US" sz="1400" dirty="0">
                <a:solidFill>
                  <a:srgbClr val="000000"/>
                </a:solidFill>
                <a:latin typeface="Candara"/>
              </a:rPr>
              <a:t>genetic genealogy evidence, arguing that </a:t>
            </a:r>
            <a:r>
              <a:rPr lang="en-US" sz="1400" b="0" i="0" u="none" strike="noStrike" dirty="0">
                <a:solidFill>
                  <a:srgbClr val="000000"/>
                </a:solidFill>
                <a:effectLst/>
                <a:latin typeface="Candara"/>
              </a:rPr>
              <a:t>the </a:t>
            </a:r>
            <a:r>
              <a:rPr lang="en-US" sz="1400" dirty="0">
                <a:solidFill>
                  <a:srgbClr val="000000"/>
                </a:solidFill>
                <a:latin typeface="Candara"/>
              </a:rPr>
              <a:t>police violated </a:t>
            </a:r>
            <a:r>
              <a:rPr lang="en-US" sz="1400" b="0" i="0" u="none" strike="noStrike" dirty="0">
                <a:solidFill>
                  <a:srgbClr val="000000"/>
                </a:solidFill>
                <a:effectLst/>
                <a:latin typeface="Candara"/>
              </a:rPr>
              <a:t>the </a:t>
            </a:r>
            <a:r>
              <a:rPr lang="en-US" sz="1400" dirty="0">
                <a:solidFill>
                  <a:srgbClr val="000000"/>
                </a:solidFill>
                <a:latin typeface="Candara"/>
              </a:rPr>
              <a:t>Fourth Amendment by using a third party’s DNA without a warrant. The </a:t>
            </a:r>
            <a:r>
              <a:rPr lang="en-US" sz="1400" b="0" i="0" u="none" strike="noStrike" dirty="0">
                <a:solidFill>
                  <a:srgbClr val="000000"/>
                </a:solidFill>
                <a:effectLst/>
                <a:latin typeface="Candara"/>
              </a:rPr>
              <a:t>court </a:t>
            </a:r>
            <a:r>
              <a:rPr lang="en-US" sz="1400" dirty="0">
                <a:solidFill>
                  <a:srgbClr val="000000"/>
                </a:solidFill>
                <a:latin typeface="Candara"/>
              </a:rPr>
              <a:t>must now decide: Is this powerful new investigative tool a breakthrough—or a constitutional overreach? </a:t>
            </a:r>
          </a:p>
          <a:p>
            <a:pPr marL="0" indent="0">
              <a:buNone/>
            </a:pPr>
            <a:endParaRPr lang="en-US" sz="1800" dirty="0">
              <a:solidFill>
                <a:srgbClr val="212121"/>
              </a:solidFill>
            </a:endParaRPr>
          </a:p>
        </p:txBody>
      </p:sp>
    </p:spTree>
    <p:extLst>
      <p:ext uri="{BB962C8B-B14F-4D97-AF65-F5344CB8AC3E}">
        <p14:creationId xmlns:p14="http://schemas.microsoft.com/office/powerpoint/2010/main" val="3306651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3B454-9B5B-4AA9-A5E6-60F3AA2A4B35}"/>
              </a:ext>
            </a:extLst>
          </p:cNvPr>
          <p:cNvSpPr>
            <a:spLocks noGrp="1"/>
          </p:cNvSpPr>
          <p:nvPr>
            <p:ph type="title"/>
          </p:nvPr>
        </p:nvSpPr>
        <p:spPr/>
        <p:txBody>
          <a:bodyPr>
            <a:normAutofit/>
          </a:bodyPr>
          <a:lstStyle/>
          <a:p>
            <a:r>
              <a:rPr lang="en-US"/>
              <a:t>Scoring</a:t>
            </a:r>
          </a:p>
        </p:txBody>
      </p:sp>
      <p:sp>
        <p:nvSpPr>
          <p:cNvPr id="3" name="Content Placeholder 2">
            <a:extLst>
              <a:ext uri="{FF2B5EF4-FFF2-40B4-BE49-F238E27FC236}">
                <a16:creationId xmlns:a16="http://schemas.microsoft.com/office/drawing/2014/main" id="{3C00B048-FCCA-4A8F-82A4-F613452FD782}"/>
              </a:ext>
            </a:extLst>
          </p:cNvPr>
          <p:cNvSpPr>
            <a:spLocks noGrp="1"/>
          </p:cNvSpPr>
          <p:nvPr>
            <p:ph idx="1"/>
          </p:nvPr>
        </p:nvSpPr>
        <p:spPr/>
        <p:txBody>
          <a:bodyPr>
            <a:normAutofit fontScale="92500" lnSpcReduction="10000"/>
          </a:bodyPr>
          <a:lstStyle/>
          <a:p>
            <a:r>
              <a:rPr lang="en-US" dirty="0"/>
              <a:t>Scoring judges retire to chambers to add-up their ballots. </a:t>
            </a:r>
          </a:p>
          <a:p>
            <a:r>
              <a:rPr lang="en-US" dirty="0"/>
              <a:t> Scoring judges will also add points to determine the recipients of the outstanding witness and outstanding attorney awards.  </a:t>
            </a:r>
          </a:p>
          <a:p>
            <a:r>
              <a:rPr lang="en-US" dirty="0"/>
              <a:t>The Summary Scoresheet and ALL judges’ scoresheets will be completed and returned to the competition coordinator.  </a:t>
            </a:r>
          </a:p>
          <a:p>
            <a:r>
              <a:rPr lang="en-US" dirty="0"/>
              <a:t>Judges may not keep score sheets between trials.</a:t>
            </a:r>
          </a:p>
          <a:p>
            <a:endParaRPr lang="en-US" dirty="0"/>
          </a:p>
        </p:txBody>
      </p:sp>
    </p:spTree>
    <p:extLst>
      <p:ext uri="{BB962C8B-B14F-4D97-AF65-F5344CB8AC3E}">
        <p14:creationId xmlns:p14="http://schemas.microsoft.com/office/powerpoint/2010/main" val="6689232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93042-83C4-4C10-BE00-5D8FFD6D62D9}"/>
              </a:ext>
            </a:extLst>
          </p:cNvPr>
          <p:cNvSpPr>
            <a:spLocks noGrp="1"/>
          </p:cNvSpPr>
          <p:nvPr>
            <p:ph type="title"/>
          </p:nvPr>
        </p:nvSpPr>
        <p:spPr/>
        <p:txBody>
          <a:bodyPr/>
          <a:lstStyle/>
          <a:p>
            <a:r>
              <a:rPr lang="en-US"/>
              <a:t> Post-trial Objections</a:t>
            </a:r>
          </a:p>
        </p:txBody>
      </p:sp>
      <p:sp>
        <p:nvSpPr>
          <p:cNvPr id="3" name="Content Placeholder 2">
            <a:extLst>
              <a:ext uri="{FF2B5EF4-FFF2-40B4-BE49-F238E27FC236}">
                <a16:creationId xmlns:a16="http://schemas.microsoft.com/office/drawing/2014/main" id="{A10402AD-9712-47B5-B6D3-7159A85BE281}"/>
              </a:ext>
            </a:extLst>
          </p:cNvPr>
          <p:cNvSpPr>
            <a:spLocks noGrp="1"/>
          </p:cNvSpPr>
          <p:nvPr>
            <p:ph idx="1"/>
          </p:nvPr>
        </p:nvSpPr>
        <p:spPr/>
        <p:txBody>
          <a:bodyPr>
            <a:normAutofit fontScale="70000" lnSpcReduction="20000"/>
          </a:bodyPr>
          <a:lstStyle/>
          <a:p>
            <a:pPr marL="0" indent="0">
              <a:buNone/>
            </a:pPr>
            <a:endParaRPr lang="en-US" dirty="0"/>
          </a:p>
          <a:p>
            <a:r>
              <a:rPr lang="en-US" dirty="0"/>
              <a:t>After closing arguments are completed, and after the scoring judges have been excused to begin deliberation in chambers, the presiding judge will ask, “Does either team have serious reason to believe that a material violation of any rule has occurred during this trial? I will remain on the bench for two minutes, during which time any protest or objection may be brought to my attention by a team attorney.  The team attorneys may communicate with all performing team members (witnesses, bailiff and timekeeper) involved in this actual round but may not communicate in any way with legal advisors, teachers, or anyone outside their performing team members.” </a:t>
            </a:r>
          </a:p>
          <a:p>
            <a:pPr marL="0" indent="0">
              <a:buNone/>
            </a:pPr>
            <a:endParaRPr lang="en-US" dirty="0"/>
          </a:p>
          <a:p>
            <a:pPr lvl="0"/>
            <a:r>
              <a:rPr lang="en-US" dirty="0"/>
              <a:t>Motions for directed verdict or dismissal of the case are not permitted.</a:t>
            </a:r>
          </a:p>
          <a:p>
            <a:pPr marL="0" indent="0">
              <a:buNone/>
            </a:pPr>
            <a:endParaRPr lang="en-US" dirty="0"/>
          </a:p>
        </p:txBody>
      </p:sp>
    </p:spTree>
    <p:extLst>
      <p:ext uri="{BB962C8B-B14F-4D97-AF65-F5344CB8AC3E}">
        <p14:creationId xmlns:p14="http://schemas.microsoft.com/office/powerpoint/2010/main" val="2431517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831C8-D33A-445B-958F-F71BFD94E6FA}"/>
              </a:ext>
            </a:extLst>
          </p:cNvPr>
          <p:cNvSpPr>
            <a:spLocks noGrp="1"/>
          </p:cNvSpPr>
          <p:nvPr>
            <p:ph type="title"/>
          </p:nvPr>
        </p:nvSpPr>
        <p:spPr/>
        <p:txBody>
          <a:bodyPr/>
          <a:lstStyle/>
          <a:p>
            <a:r>
              <a:rPr lang="en-US"/>
              <a:t>Post-trial Objections (cont.)</a:t>
            </a:r>
          </a:p>
        </p:txBody>
      </p:sp>
      <p:sp>
        <p:nvSpPr>
          <p:cNvPr id="3" name="Content Placeholder 2">
            <a:extLst>
              <a:ext uri="{FF2B5EF4-FFF2-40B4-BE49-F238E27FC236}">
                <a16:creationId xmlns:a16="http://schemas.microsoft.com/office/drawing/2014/main" id="{39CBE830-B3CE-42A5-B98D-3EE416044B57}"/>
              </a:ext>
            </a:extLst>
          </p:cNvPr>
          <p:cNvSpPr>
            <a:spLocks noGrp="1"/>
          </p:cNvSpPr>
          <p:nvPr>
            <p:ph idx="1"/>
          </p:nvPr>
        </p:nvSpPr>
        <p:spPr/>
        <p:txBody>
          <a:bodyPr>
            <a:normAutofit fontScale="92500" lnSpcReduction="20000"/>
          </a:bodyPr>
          <a:lstStyle/>
          <a:p>
            <a:r>
              <a:rPr lang="en-US" sz="2800" dirty="0"/>
              <a:t>Objections that could have been raised during the trial, including evidentiary objections, may not be raised.  </a:t>
            </a:r>
          </a:p>
          <a:p>
            <a:r>
              <a:rPr lang="en-US" sz="2800" dirty="0"/>
              <a:t>If no objection is made within two minutes, the presiding judge will mark their scoresheet and then retire to finish scoring and award calculations.  </a:t>
            </a:r>
          </a:p>
          <a:p>
            <a:r>
              <a:rPr lang="en-US" sz="2800" dirty="0"/>
              <a:t>If there is an objection, one of the attorneys for the team will stand and state the objection and the ground for objection.  The judge may conduct an inquiry in the manner they deem appropriate.</a:t>
            </a:r>
          </a:p>
          <a:p>
            <a:r>
              <a:rPr lang="en-US" sz="2800" dirty="0"/>
              <a:t>The presiding judge does not announce a finding.  The presiding judge retires to consult with the scoring judges and may consult with their site coordinator who can contact OCLRE.  </a:t>
            </a:r>
          </a:p>
        </p:txBody>
      </p:sp>
    </p:spTree>
    <p:extLst>
      <p:ext uri="{BB962C8B-B14F-4D97-AF65-F5344CB8AC3E}">
        <p14:creationId xmlns:p14="http://schemas.microsoft.com/office/powerpoint/2010/main" val="40688567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BFE9F-0FBE-43EE-93D4-0F7B0CDE5489}"/>
              </a:ext>
            </a:extLst>
          </p:cNvPr>
          <p:cNvSpPr>
            <a:spLocks noGrp="1"/>
          </p:cNvSpPr>
          <p:nvPr>
            <p:ph type="title"/>
          </p:nvPr>
        </p:nvSpPr>
        <p:spPr/>
        <p:txBody>
          <a:bodyPr/>
          <a:lstStyle/>
          <a:p>
            <a:r>
              <a:rPr lang="en-US"/>
              <a:t>Material Rules Violation</a:t>
            </a:r>
          </a:p>
        </p:txBody>
      </p:sp>
      <p:sp>
        <p:nvSpPr>
          <p:cNvPr id="3" name="Content Placeholder 2">
            <a:extLst>
              <a:ext uri="{FF2B5EF4-FFF2-40B4-BE49-F238E27FC236}">
                <a16:creationId xmlns:a16="http://schemas.microsoft.com/office/drawing/2014/main" id="{8A7BB356-EA15-437E-83FC-D0FD204D18CB}"/>
              </a:ext>
            </a:extLst>
          </p:cNvPr>
          <p:cNvSpPr>
            <a:spLocks noGrp="1"/>
          </p:cNvSpPr>
          <p:nvPr>
            <p:ph idx="1"/>
          </p:nvPr>
        </p:nvSpPr>
        <p:spPr/>
        <p:txBody>
          <a:bodyPr vert="horz" lIns="91440" tIns="45720" rIns="91440" bIns="45720" rtlCol="0" anchor="t">
            <a:normAutofit/>
          </a:bodyPr>
          <a:lstStyle/>
          <a:p>
            <a:r>
              <a:rPr lang="en-US" dirty="0"/>
              <a:t>Presented as a post-trial objection.</a:t>
            </a:r>
          </a:p>
          <a:p>
            <a:r>
              <a:rPr lang="en-US" dirty="0"/>
              <a:t>If a majority of the judging panel determines that there has been a material violation of the competition rules that affected the fairness of the trial, 5 points shall be deducted from the offending team’s total score on </a:t>
            </a:r>
            <a:r>
              <a:rPr lang="en-US" b="1" u="sng" dirty="0"/>
              <a:t>each</a:t>
            </a:r>
            <a:r>
              <a:rPr lang="en-US" dirty="0"/>
              <a:t> judges’ scoresheet. </a:t>
            </a:r>
          </a:p>
          <a:p>
            <a:pPr marL="0" indent="0">
              <a:buNone/>
            </a:pPr>
            <a:endParaRPr lang="en-US" dirty="0"/>
          </a:p>
        </p:txBody>
      </p:sp>
    </p:spTree>
    <p:extLst>
      <p:ext uri="{BB962C8B-B14F-4D97-AF65-F5344CB8AC3E}">
        <p14:creationId xmlns:p14="http://schemas.microsoft.com/office/powerpoint/2010/main" val="31390187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483E1-FA62-4832-B711-B1E4519CB1A5}"/>
              </a:ext>
            </a:extLst>
          </p:cNvPr>
          <p:cNvSpPr>
            <a:spLocks noGrp="1"/>
          </p:cNvSpPr>
          <p:nvPr>
            <p:ph type="title"/>
          </p:nvPr>
        </p:nvSpPr>
        <p:spPr/>
        <p:txBody>
          <a:bodyPr/>
          <a:lstStyle/>
          <a:p>
            <a:r>
              <a:rPr lang="en-US"/>
              <a:t>Gross Rules Violation</a:t>
            </a:r>
          </a:p>
        </p:txBody>
      </p:sp>
      <p:sp>
        <p:nvSpPr>
          <p:cNvPr id="3" name="Content Placeholder 2">
            <a:extLst>
              <a:ext uri="{FF2B5EF4-FFF2-40B4-BE49-F238E27FC236}">
                <a16:creationId xmlns:a16="http://schemas.microsoft.com/office/drawing/2014/main" id="{2D569666-7D34-4322-97E4-14ABCCE40229}"/>
              </a:ext>
            </a:extLst>
          </p:cNvPr>
          <p:cNvSpPr>
            <a:spLocks noGrp="1"/>
          </p:cNvSpPr>
          <p:nvPr>
            <p:ph idx="1"/>
          </p:nvPr>
        </p:nvSpPr>
        <p:spPr/>
        <p:txBody>
          <a:bodyPr>
            <a:normAutofit fontScale="92500" lnSpcReduction="10000"/>
          </a:bodyPr>
          <a:lstStyle/>
          <a:p>
            <a:r>
              <a:rPr lang="en-US"/>
              <a:t>If the panel believes that a 5-point penalty is insufficient given the seriousness of the violation, the panel shall consult with the Site Coordinator, who will contact OCLRE. </a:t>
            </a:r>
          </a:p>
          <a:p>
            <a:r>
              <a:rPr lang="en-US"/>
              <a:t>One example of a gross rules violation warranting a serious penalty would be communication between team members and their teacher or legal advisor, whether through signals, notes, or electronically. </a:t>
            </a:r>
          </a:p>
          <a:p>
            <a:r>
              <a:rPr lang="en-US"/>
              <a:t>All objections must be made before the presiding judge retires to deliberate. </a:t>
            </a:r>
          </a:p>
          <a:p>
            <a:pPr marL="0" indent="0">
              <a:buNone/>
            </a:pPr>
            <a:endParaRPr lang="en-US"/>
          </a:p>
        </p:txBody>
      </p:sp>
    </p:spTree>
    <p:extLst>
      <p:ext uri="{BB962C8B-B14F-4D97-AF65-F5344CB8AC3E}">
        <p14:creationId xmlns:p14="http://schemas.microsoft.com/office/powerpoint/2010/main" val="3988204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BB508-3E59-4893-91EF-29859787427D}"/>
              </a:ext>
            </a:extLst>
          </p:cNvPr>
          <p:cNvSpPr>
            <a:spLocks noGrp="1"/>
          </p:cNvSpPr>
          <p:nvPr>
            <p:ph type="title"/>
          </p:nvPr>
        </p:nvSpPr>
        <p:spPr/>
        <p:txBody>
          <a:bodyPr/>
          <a:lstStyle/>
          <a:p>
            <a:r>
              <a:rPr lang="en-US"/>
              <a:t>Conclusion of Trial</a:t>
            </a:r>
          </a:p>
        </p:txBody>
      </p:sp>
      <p:sp>
        <p:nvSpPr>
          <p:cNvPr id="3" name="Content Placeholder 2">
            <a:extLst>
              <a:ext uri="{FF2B5EF4-FFF2-40B4-BE49-F238E27FC236}">
                <a16:creationId xmlns:a16="http://schemas.microsoft.com/office/drawing/2014/main" id="{9A4E2286-3F8E-47B1-9626-2F3DC4B18742}"/>
              </a:ext>
            </a:extLst>
          </p:cNvPr>
          <p:cNvSpPr>
            <a:spLocks noGrp="1"/>
          </p:cNvSpPr>
          <p:nvPr>
            <p:ph idx="1"/>
          </p:nvPr>
        </p:nvSpPr>
        <p:spPr/>
        <p:txBody>
          <a:bodyPr/>
          <a:lstStyle/>
          <a:p>
            <a:endParaRPr lang="en-US"/>
          </a:p>
          <a:p>
            <a:r>
              <a:rPr lang="en-US"/>
              <a:t>The bailiff calls court back in session with:</a:t>
            </a:r>
          </a:p>
          <a:p>
            <a:pPr marL="0" indent="0">
              <a:buNone/>
            </a:pPr>
            <a:r>
              <a:rPr lang="en-US"/>
              <a:t>		“All rise.  Court is now back in session.”</a:t>
            </a:r>
          </a:p>
          <a:p>
            <a:r>
              <a:rPr lang="en-US"/>
              <a:t>After the judges are seated, the bailiff says:</a:t>
            </a:r>
          </a:p>
          <a:p>
            <a:pPr marL="0" indent="0">
              <a:buNone/>
            </a:pPr>
            <a:r>
              <a:rPr lang="en-US"/>
              <a:t>		“You may be seated.”</a:t>
            </a:r>
          </a:p>
          <a:p>
            <a:endParaRPr lang="en-US"/>
          </a:p>
        </p:txBody>
      </p:sp>
    </p:spTree>
    <p:extLst>
      <p:ext uri="{BB962C8B-B14F-4D97-AF65-F5344CB8AC3E}">
        <p14:creationId xmlns:p14="http://schemas.microsoft.com/office/powerpoint/2010/main" val="25021720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0D5C1-448F-4071-9B7D-D2D1DA6A630B}"/>
              </a:ext>
            </a:extLst>
          </p:cNvPr>
          <p:cNvSpPr>
            <a:spLocks noGrp="1"/>
          </p:cNvSpPr>
          <p:nvPr>
            <p:ph type="title"/>
          </p:nvPr>
        </p:nvSpPr>
        <p:spPr/>
        <p:txBody>
          <a:bodyPr/>
          <a:lstStyle/>
          <a:p>
            <a:r>
              <a:rPr lang="en-US"/>
              <a:t>Debriefing/Awards</a:t>
            </a:r>
          </a:p>
        </p:txBody>
      </p:sp>
      <p:sp>
        <p:nvSpPr>
          <p:cNvPr id="3" name="Content Placeholder 2">
            <a:extLst>
              <a:ext uri="{FF2B5EF4-FFF2-40B4-BE49-F238E27FC236}">
                <a16:creationId xmlns:a16="http://schemas.microsoft.com/office/drawing/2014/main" id="{C1C60EFC-3664-42E0-A0EA-C3A486EC7E18}"/>
              </a:ext>
            </a:extLst>
          </p:cNvPr>
          <p:cNvSpPr>
            <a:spLocks noGrp="1"/>
          </p:cNvSpPr>
          <p:nvPr>
            <p:ph idx="1"/>
          </p:nvPr>
        </p:nvSpPr>
        <p:spPr/>
        <p:txBody>
          <a:bodyPr>
            <a:normAutofit lnSpcReduction="10000"/>
          </a:bodyPr>
          <a:lstStyle/>
          <a:p>
            <a:r>
              <a:rPr lang="en-US" b="1" u="sng" dirty="0"/>
              <a:t>DO NOT ANNOUNCE WINNING TEAM</a:t>
            </a:r>
          </a:p>
          <a:p>
            <a:r>
              <a:rPr lang="en-US" dirty="0"/>
              <a:t>Each judge is permitted 3 minutes to share constructive and positive comments regarding each team’s efforts. </a:t>
            </a:r>
          </a:p>
          <a:p>
            <a:r>
              <a:rPr lang="en-US" dirty="0"/>
              <a:t>Bailiff will time and give 1 min warning</a:t>
            </a:r>
          </a:p>
          <a:p>
            <a:r>
              <a:rPr lang="en-US" dirty="0"/>
              <a:t>Any penalties assessed are announced</a:t>
            </a:r>
          </a:p>
          <a:p>
            <a:r>
              <a:rPr lang="en-US" dirty="0"/>
              <a:t>Scoring Judges announce awards;</a:t>
            </a:r>
          </a:p>
          <a:p>
            <a:pPr marL="0" indent="0">
              <a:buNone/>
            </a:pPr>
            <a:r>
              <a:rPr lang="en-US" dirty="0"/>
              <a:t>				Outstanding Witness</a:t>
            </a:r>
          </a:p>
          <a:p>
            <a:pPr marL="0" indent="0">
              <a:buNone/>
            </a:pPr>
            <a:r>
              <a:rPr lang="en-US" dirty="0"/>
              <a:t>				Outstanding Attorney</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89895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0560F-20AB-4A85-B935-FCEFB930D0F3}"/>
              </a:ext>
            </a:extLst>
          </p:cNvPr>
          <p:cNvSpPr>
            <a:spLocks noGrp="1"/>
          </p:cNvSpPr>
          <p:nvPr>
            <p:ph type="title"/>
          </p:nvPr>
        </p:nvSpPr>
        <p:spPr/>
        <p:txBody>
          <a:bodyPr/>
          <a:lstStyle/>
          <a:p>
            <a:r>
              <a:rPr lang="en-US"/>
              <a:t>Closing the Court</a:t>
            </a:r>
          </a:p>
        </p:txBody>
      </p:sp>
      <p:sp>
        <p:nvSpPr>
          <p:cNvPr id="3" name="Content Placeholder 2">
            <a:extLst>
              <a:ext uri="{FF2B5EF4-FFF2-40B4-BE49-F238E27FC236}">
                <a16:creationId xmlns:a16="http://schemas.microsoft.com/office/drawing/2014/main" id="{85292D54-6577-4302-94C9-B11DA5F68F8D}"/>
              </a:ext>
            </a:extLst>
          </p:cNvPr>
          <p:cNvSpPr>
            <a:spLocks noGrp="1"/>
          </p:cNvSpPr>
          <p:nvPr>
            <p:ph idx="1"/>
          </p:nvPr>
        </p:nvSpPr>
        <p:spPr/>
        <p:txBody>
          <a:bodyPr>
            <a:normAutofit/>
          </a:bodyPr>
          <a:lstStyle/>
          <a:p>
            <a:r>
              <a:rPr lang="en-US"/>
              <a:t>The presiding judge will recognize and thank the teachers, legal advisors, students, and families for their support and will turn the court back to the Bailiff.</a:t>
            </a:r>
          </a:p>
          <a:p>
            <a:r>
              <a:rPr lang="en-US"/>
              <a:t>The Bailiff closes the official proceeding with:</a:t>
            </a:r>
          </a:p>
          <a:p>
            <a:pPr marL="0" indent="0">
              <a:buNone/>
            </a:pPr>
            <a:r>
              <a:rPr lang="en-US"/>
              <a:t>		“All rise.  This honorable court is hereby 		adjourned.”</a:t>
            </a:r>
          </a:p>
          <a:p>
            <a:endParaRPr lang="en-US"/>
          </a:p>
        </p:txBody>
      </p:sp>
    </p:spTree>
    <p:extLst>
      <p:ext uri="{BB962C8B-B14F-4D97-AF65-F5344CB8AC3E}">
        <p14:creationId xmlns:p14="http://schemas.microsoft.com/office/powerpoint/2010/main" val="961618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C7200-84D4-490F-840F-8DAEA7371E14}"/>
              </a:ext>
            </a:extLst>
          </p:cNvPr>
          <p:cNvSpPr>
            <a:spLocks noGrp="1"/>
          </p:cNvSpPr>
          <p:nvPr>
            <p:ph type="title"/>
          </p:nvPr>
        </p:nvSpPr>
        <p:spPr>
          <a:xfrm>
            <a:off x="457200" y="77637"/>
            <a:ext cx="8229600" cy="1190446"/>
          </a:xfrm>
        </p:spPr>
        <p:txBody>
          <a:bodyPr/>
          <a:lstStyle/>
          <a:p>
            <a:endParaRPr lang="en-US"/>
          </a:p>
        </p:txBody>
      </p:sp>
      <p:sp>
        <p:nvSpPr>
          <p:cNvPr id="3" name="Content Placeholder 2">
            <a:extLst>
              <a:ext uri="{FF2B5EF4-FFF2-40B4-BE49-F238E27FC236}">
                <a16:creationId xmlns:a16="http://schemas.microsoft.com/office/drawing/2014/main" id="{A55E187C-C968-40A5-9A65-1197A235362A}"/>
              </a:ext>
            </a:extLst>
          </p:cNvPr>
          <p:cNvSpPr>
            <a:spLocks noGrp="1"/>
          </p:cNvSpPr>
          <p:nvPr>
            <p:ph idx="1"/>
          </p:nvPr>
        </p:nvSpPr>
        <p:spPr/>
        <p:txBody>
          <a:bodyPr/>
          <a:lstStyle/>
          <a:p>
            <a:endParaRPr lang="en-US" dirty="0"/>
          </a:p>
          <a:p>
            <a:pPr marL="0" indent="0" algn="ctr">
              <a:buNone/>
            </a:pPr>
            <a:r>
              <a:rPr lang="en-US" dirty="0"/>
              <a:t>[Watch Top Ten Tips for Judging:</a:t>
            </a:r>
          </a:p>
          <a:p>
            <a:pPr marL="0" indent="0" algn="ctr">
              <a:buNone/>
            </a:pPr>
            <a:r>
              <a:rPr lang="en-US" dirty="0">
                <a:hlinkClick r:id="rId2"/>
              </a:rPr>
              <a:t>https://youtu.be/-2qtqC-sl60</a:t>
            </a:r>
            <a:r>
              <a:rPr lang="en-US" dirty="0"/>
              <a:t>]</a:t>
            </a:r>
          </a:p>
        </p:txBody>
      </p:sp>
    </p:spTree>
    <p:extLst>
      <p:ext uri="{BB962C8B-B14F-4D97-AF65-F5344CB8AC3E}">
        <p14:creationId xmlns:p14="http://schemas.microsoft.com/office/powerpoint/2010/main" val="38091320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B17C8-6F72-4537-A905-78EC35EC01A0}"/>
              </a:ext>
            </a:extLst>
          </p:cNvPr>
          <p:cNvSpPr>
            <a:spLocks noGrp="1"/>
          </p:cNvSpPr>
          <p:nvPr>
            <p:ph type="title"/>
          </p:nvPr>
        </p:nvSpPr>
        <p:spPr/>
        <p:txBody>
          <a:bodyPr/>
          <a:lstStyle/>
          <a:p>
            <a:r>
              <a:rPr lang="en-US"/>
              <a:t>Do’s of Judging</a:t>
            </a:r>
          </a:p>
        </p:txBody>
      </p:sp>
      <p:sp>
        <p:nvSpPr>
          <p:cNvPr id="3" name="Content Placeholder 2">
            <a:extLst>
              <a:ext uri="{FF2B5EF4-FFF2-40B4-BE49-F238E27FC236}">
                <a16:creationId xmlns:a16="http://schemas.microsoft.com/office/drawing/2014/main" id="{EF761375-79D8-45CC-82E1-AFBEA70AA8FC}"/>
              </a:ext>
            </a:extLst>
          </p:cNvPr>
          <p:cNvSpPr>
            <a:spLocks noGrp="1"/>
          </p:cNvSpPr>
          <p:nvPr>
            <p:ph idx="1"/>
          </p:nvPr>
        </p:nvSpPr>
        <p:spPr/>
        <p:txBody>
          <a:bodyPr/>
          <a:lstStyle/>
          <a:p>
            <a:r>
              <a:rPr lang="en-US"/>
              <a:t>Do base your decision on the performance of the students and their command of the process</a:t>
            </a:r>
          </a:p>
          <a:p>
            <a:r>
              <a:rPr lang="en-US"/>
              <a:t>Do pay close attention to the trial</a:t>
            </a:r>
          </a:p>
          <a:p>
            <a:r>
              <a:rPr lang="en-US"/>
              <a:t>Do share positive feedback with teams after deliberations</a:t>
            </a:r>
          </a:p>
          <a:p>
            <a:r>
              <a:rPr lang="en-US"/>
              <a:t>Do announce Outstanding Witness and Outstanding Attorney Awards</a:t>
            </a:r>
          </a:p>
          <a:p>
            <a:r>
              <a:rPr lang="en-US"/>
              <a:t>Do have fun!</a:t>
            </a:r>
          </a:p>
        </p:txBody>
      </p:sp>
    </p:spTree>
    <p:extLst>
      <p:ext uri="{BB962C8B-B14F-4D97-AF65-F5344CB8AC3E}">
        <p14:creationId xmlns:p14="http://schemas.microsoft.com/office/powerpoint/2010/main" val="3717194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C7200-84D4-490F-840F-8DAEA7371E14}"/>
              </a:ext>
            </a:extLst>
          </p:cNvPr>
          <p:cNvSpPr>
            <a:spLocks noGrp="1"/>
          </p:cNvSpPr>
          <p:nvPr>
            <p:ph type="title"/>
          </p:nvPr>
        </p:nvSpPr>
        <p:spPr>
          <a:xfrm>
            <a:off x="457200" y="77637"/>
            <a:ext cx="8229600" cy="1190446"/>
          </a:xfrm>
        </p:spPr>
        <p:txBody>
          <a:bodyPr/>
          <a:lstStyle/>
          <a:p>
            <a:endParaRPr lang="en-US"/>
          </a:p>
        </p:txBody>
      </p:sp>
      <p:sp>
        <p:nvSpPr>
          <p:cNvPr id="3" name="Content Placeholder 2">
            <a:extLst>
              <a:ext uri="{FF2B5EF4-FFF2-40B4-BE49-F238E27FC236}">
                <a16:creationId xmlns:a16="http://schemas.microsoft.com/office/drawing/2014/main" id="{A55E187C-C968-40A5-9A65-1197A235362A}"/>
              </a:ext>
            </a:extLst>
          </p:cNvPr>
          <p:cNvSpPr>
            <a:spLocks noGrp="1"/>
          </p:cNvSpPr>
          <p:nvPr>
            <p:ph idx="1"/>
          </p:nvPr>
        </p:nvSpPr>
        <p:spPr/>
        <p:txBody>
          <a:bodyPr vert="horz" lIns="91440" tIns="45720" rIns="91440" bIns="45720" rtlCol="0" anchor="t">
            <a:normAutofit/>
          </a:bodyPr>
          <a:lstStyle/>
          <a:p>
            <a:endParaRPr lang="en-US" dirty="0"/>
          </a:p>
          <a:p>
            <a:pPr marL="0" indent="0" algn="ctr">
              <a:buNone/>
            </a:pPr>
            <a:endParaRPr lang="en-US" dirty="0"/>
          </a:p>
          <a:p>
            <a:pPr marL="0" indent="0" algn="ctr">
              <a:buNone/>
            </a:pPr>
            <a:endParaRPr lang="en-US" dirty="0"/>
          </a:p>
          <a:p>
            <a:pPr marL="0" indent="0" algn="ctr">
              <a:buNone/>
            </a:pPr>
            <a:r>
              <a:rPr lang="en-US" dirty="0"/>
              <a:t>Watch the 2026 Case Capsule video:</a:t>
            </a:r>
          </a:p>
          <a:p>
            <a:pPr algn="ctr">
              <a:buNone/>
            </a:pPr>
            <a:r>
              <a:rPr lang="en-US" sz="2800" b="1" dirty="0">
                <a:solidFill>
                  <a:srgbClr val="954F72"/>
                </a:solidFill>
                <a:latin typeface="Candara"/>
                <a:ea typeface="Calibri"/>
                <a:cs typeface="Calibri"/>
                <a:hlinkClick r:id="rId2"/>
              </a:rPr>
              <a:t>https://www.youtube.com/watch?v=UZHYn_Y8wHs</a:t>
            </a:r>
            <a:endParaRPr lang="en-US" sz="2800">
              <a:latin typeface="Candara"/>
            </a:endParaRPr>
          </a:p>
          <a:p>
            <a:pPr marL="0" indent="0" algn="ctr">
              <a:buNone/>
            </a:pPr>
            <a:endParaRPr lang="en-US"/>
          </a:p>
          <a:p>
            <a:pPr marL="0" indent="0" algn="ctr">
              <a:buNone/>
            </a:pPr>
            <a:endParaRPr lang="en-US" dirty="0"/>
          </a:p>
        </p:txBody>
      </p:sp>
    </p:spTree>
    <p:extLst>
      <p:ext uri="{BB962C8B-B14F-4D97-AF65-F5344CB8AC3E}">
        <p14:creationId xmlns:p14="http://schemas.microsoft.com/office/powerpoint/2010/main" val="21999705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B70C3-020B-4658-9CF9-C8E4DC34901F}"/>
              </a:ext>
            </a:extLst>
          </p:cNvPr>
          <p:cNvSpPr>
            <a:spLocks noGrp="1"/>
          </p:cNvSpPr>
          <p:nvPr>
            <p:ph type="title"/>
          </p:nvPr>
        </p:nvSpPr>
        <p:spPr/>
        <p:txBody>
          <a:bodyPr/>
          <a:lstStyle/>
          <a:p>
            <a:r>
              <a:rPr lang="en-US"/>
              <a:t>Don’ts of Judging</a:t>
            </a:r>
          </a:p>
        </p:txBody>
      </p:sp>
      <p:sp>
        <p:nvSpPr>
          <p:cNvPr id="3" name="Content Placeholder 2">
            <a:extLst>
              <a:ext uri="{FF2B5EF4-FFF2-40B4-BE49-F238E27FC236}">
                <a16:creationId xmlns:a16="http://schemas.microsoft.com/office/drawing/2014/main" id="{9B8153EE-44CC-4AAC-90A5-46F67D6343B3}"/>
              </a:ext>
            </a:extLst>
          </p:cNvPr>
          <p:cNvSpPr>
            <a:spLocks noGrp="1"/>
          </p:cNvSpPr>
          <p:nvPr>
            <p:ph idx="1"/>
          </p:nvPr>
        </p:nvSpPr>
        <p:spPr/>
        <p:txBody>
          <a:bodyPr/>
          <a:lstStyle/>
          <a:p>
            <a:r>
              <a:rPr lang="en-US" dirty="0"/>
              <a:t>Don’t display partiality by interacting with any team representative or parent prior to trial</a:t>
            </a:r>
          </a:p>
          <a:p>
            <a:r>
              <a:rPr lang="en-US" dirty="0"/>
              <a:t>Don’t state that you are not prepared or lack understanding of the rules</a:t>
            </a:r>
          </a:p>
          <a:p>
            <a:r>
              <a:rPr lang="en-US" dirty="0"/>
              <a:t>Don’t refer to ‘real world’ rules</a:t>
            </a:r>
          </a:p>
          <a:p>
            <a:r>
              <a:rPr lang="en-US" dirty="0"/>
              <a:t>Don’t base your decision on the merits of case</a:t>
            </a:r>
          </a:p>
          <a:p>
            <a:r>
              <a:rPr lang="en-US" dirty="0"/>
              <a:t>Don’t announce the winning team</a:t>
            </a:r>
          </a:p>
        </p:txBody>
      </p:sp>
    </p:spTree>
    <p:extLst>
      <p:ext uri="{BB962C8B-B14F-4D97-AF65-F5344CB8AC3E}">
        <p14:creationId xmlns:p14="http://schemas.microsoft.com/office/powerpoint/2010/main" val="42491741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39211-F094-469C-82BF-02DC15313C88}"/>
              </a:ext>
            </a:extLst>
          </p:cNvPr>
          <p:cNvSpPr>
            <a:spLocks noGrp="1"/>
          </p:cNvSpPr>
          <p:nvPr>
            <p:ph type="title"/>
          </p:nvPr>
        </p:nvSpPr>
        <p:spPr/>
        <p:txBody>
          <a:bodyPr/>
          <a:lstStyle/>
          <a:p>
            <a:r>
              <a:rPr lang="en-US" dirty="0"/>
              <a:t>2026 Ohio Mock Trial	</a:t>
            </a:r>
          </a:p>
        </p:txBody>
      </p:sp>
      <p:sp>
        <p:nvSpPr>
          <p:cNvPr id="3" name="Content Placeholder 2">
            <a:extLst>
              <a:ext uri="{FF2B5EF4-FFF2-40B4-BE49-F238E27FC236}">
                <a16:creationId xmlns:a16="http://schemas.microsoft.com/office/drawing/2014/main" id="{305CA531-6815-4084-9EE3-075EED770386}"/>
              </a:ext>
            </a:extLst>
          </p:cNvPr>
          <p:cNvSpPr>
            <a:spLocks noGrp="1"/>
          </p:cNvSpPr>
          <p:nvPr>
            <p:ph idx="1"/>
          </p:nvPr>
        </p:nvSpPr>
        <p:spPr/>
        <p:txBody>
          <a:bodyPr/>
          <a:lstStyle/>
          <a:p>
            <a:endParaRPr lang="en-US"/>
          </a:p>
          <a:p>
            <a:pPr marL="0" indent="0" algn="ctr">
              <a:buNone/>
            </a:pPr>
            <a:r>
              <a:rPr lang="en-US" sz="5400"/>
              <a:t>Thank you </a:t>
            </a:r>
          </a:p>
          <a:p>
            <a:pPr marL="0" indent="0" algn="ctr">
              <a:buNone/>
            </a:pPr>
            <a:r>
              <a:rPr lang="en-US" sz="5400"/>
              <a:t>to all our volunteers! </a:t>
            </a:r>
          </a:p>
          <a:p>
            <a:pPr marL="0" indent="0">
              <a:buNone/>
            </a:pPr>
            <a:endParaRPr lang="en-US"/>
          </a:p>
        </p:txBody>
      </p:sp>
    </p:spTree>
    <p:extLst>
      <p:ext uri="{BB962C8B-B14F-4D97-AF65-F5344CB8AC3E}">
        <p14:creationId xmlns:p14="http://schemas.microsoft.com/office/powerpoint/2010/main" val="2693038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88F670-97FE-49B7-ACD0-B6B54E3C95CC}"/>
              </a:ext>
            </a:extLst>
          </p:cNvPr>
          <p:cNvSpPr>
            <a:spLocks noGrp="1"/>
          </p:cNvSpPr>
          <p:nvPr>
            <p:ph type="title"/>
          </p:nvPr>
        </p:nvSpPr>
        <p:spPr/>
        <p:txBody>
          <a:bodyPr/>
          <a:lstStyle/>
          <a:p>
            <a:r>
              <a:rPr lang="en-US" dirty="0"/>
              <a:t>The Burden</a:t>
            </a:r>
          </a:p>
        </p:txBody>
      </p:sp>
      <p:sp>
        <p:nvSpPr>
          <p:cNvPr id="6" name="Content Placeholder 5">
            <a:extLst>
              <a:ext uri="{FF2B5EF4-FFF2-40B4-BE49-F238E27FC236}">
                <a16:creationId xmlns:a16="http://schemas.microsoft.com/office/drawing/2014/main" id="{E6816E9D-E7EB-48D8-B950-79ED67570569}"/>
              </a:ext>
            </a:extLst>
          </p:cNvPr>
          <p:cNvSpPr>
            <a:spLocks noGrp="1"/>
          </p:cNvSpPr>
          <p:nvPr>
            <p:ph idx="1"/>
          </p:nvPr>
        </p:nvSpPr>
        <p:spPr/>
        <p:txBody>
          <a:bodyPr vert="horz" lIns="91440" tIns="45720" rIns="91440" bIns="45720" rtlCol="0" anchor="t">
            <a:noAutofit/>
          </a:bodyPr>
          <a:lstStyle/>
          <a:p>
            <a:pPr marL="0" indent="0">
              <a:buNone/>
            </a:pPr>
            <a:endParaRPr lang="en-US" sz="2800" dirty="0">
              <a:solidFill>
                <a:srgbClr val="222222"/>
              </a:solidFill>
            </a:endParaRPr>
          </a:p>
          <a:p>
            <a:pPr marL="0" indent="0">
              <a:buNone/>
            </a:pPr>
            <a:r>
              <a:rPr lang="en-US" sz="3600">
                <a:latin typeface="Candara"/>
                <a:cs typeface="Times New Roman"/>
              </a:rPr>
              <a:t>The State of Buckeye has the burden to establish, by a preponderance of the evidence, that the warrantless collection of the genealogic information from </a:t>
            </a:r>
            <a:r>
              <a:rPr lang="en-US" sz="3600" err="1">
                <a:latin typeface="Candara"/>
                <a:cs typeface="Times New Roman"/>
              </a:rPr>
              <a:t>GeneHeritage</a:t>
            </a:r>
            <a:r>
              <a:rPr lang="en-US" sz="3600">
                <a:latin typeface="Candara"/>
                <a:cs typeface="Times New Roman"/>
              </a:rPr>
              <a:t> is permissible under the Fourth Amendment.</a:t>
            </a:r>
          </a:p>
        </p:txBody>
      </p:sp>
    </p:spTree>
    <p:extLst>
      <p:ext uri="{BB962C8B-B14F-4D97-AF65-F5344CB8AC3E}">
        <p14:creationId xmlns:p14="http://schemas.microsoft.com/office/powerpoint/2010/main" val="320089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88F670-97FE-49B7-ACD0-B6B54E3C95CC}"/>
              </a:ext>
            </a:extLst>
          </p:cNvPr>
          <p:cNvSpPr>
            <a:spLocks noGrp="1"/>
          </p:cNvSpPr>
          <p:nvPr>
            <p:ph type="title"/>
          </p:nvPr>
        </p:nvSpPr>
        <p:spPr/>
        <p:txBody>
          <a:bodyPr/>
          <a:lstStyle/>
          <a:p>
            <a:r>
              <a:rPr lang="en-US" dirty="0"/>
              <a:t>Key Prosecution Arguments</a:t>
            </a:r>
          </a:p>
        </p:txBody>
      </p:sp>
      <p:sp>
        <p:nvSpPr>
          <p:cNvPr id="6" name="Content Placeholder 5">
            <a:extLst>
              <a:ext uri="{FF2B5EF4-FFF2-40B4-BE49-F238E27FC236}">
                <a16:creationId xmlns:a16="http://schemas.microsoft.com/office/drawing/2014/main" id="{E6816E9D-E7EB-48D8-B950-79ED67570569}"/>
              </a:ext>
            </a:extLst>
          </p:cNvPr>
          <p:cNvSpPr>
            <a:spLocks noGrp="1"/>
          </p:cNvSpPr>
          <p:nvPr>
            <p:ph idx="1"/>
          </p:nvPr>
        </p:nvSpPr>
        <p:spPr/>
        <p:txBody>
          <a:bodyPr vert="horz" lIns="91440" tIns="45720" rIns="91440" bIns="45720" rtlCol="0" anchor="t">
            <a:noAutofit/>
          </a:bodyPr>
          <a:lstStyle/>
          <a:p>
            <a:pPr marL="457200" indent="-457200"/>
            <a:r>
              <a:rPr lang="en-US">
                <a:solidFill>
                  <a:srgbClr val="222222"/>
                </a:solidFill>
                <a:latin typeface="Candara"/>
                <a:cs typeface="Times New Roman"/>
              </a:rPr>
              <a:t>Frankie Moyo willingly gave their genetic </a:t>
            </a:r>
            <a:r>
              <a:rPr lang="en-US" dirty="0">
                <a:solidFill>
                  <a:srgbClr val="222222"/>
                </a:solidFill>
                <a:latin typeface="Candara"/>
                <a:cs typeface="Times New Roman"/>
              </a:rPr>
              <a:t>material to </a:t>
            </a:r>
            <a:r>
              <a:rPr lang="en-US" err="1">
                <a:solidFill>
                  <a:srgbClr val="222222"/>
                </a:solidFill>
                <a:latin typeface="Candara"/>
                <a:cs typeface="Times New Roman"/>
              </a:rPr>
              <a:t>GeneHeritage</a:t>
            </a:r>
            <a:r>
              <a:rPr lang="en-US" dirty="0">
                <a:solidFill>
                  <a:srgbClr val="222222"/>
                </a:solidFill>
                <a:latin typeface="Candara"/>
                <a:cs typeface="Times New Roman"/>
              </a:rPr>
              <a:t>, under the Third-Party Doctrine, no warrant is required when </a:t>
            </a:r>
            <a:r>
              <a:rPr lang="en-US" b="0" i="0" u="none" strike="noStrike" dirty="0">
                <a:solidFill>
                  <a:srgbClr val="222222"/>
                </a:solidFill>
                <a:effectLst/>
                <a:latin typeface="Candara"/>
                <a:cs typeface="Times New Roman"/>
              </a:rPr>
              <a:t>a</a:t>
            </a:r>
            <a:r>
              <a:rPr lang="en-US" dirty="0">
                <a:solidFill>
                  <a:srgbClr val="222222"/>
                </a:solidFill>
                <a:latin typeface="Candara"/>
                <a:cs typeface="Times New Roman"/>
              </a:rPr>
              <a:t> company willingly gives</a:t>
            </a:r>
            <a:r>
              <a:rPr lang="en-US" b="0" i="0" u="none" strike="noStrike" dirty="0">
                <a:solidFill>
                  <a:srgbClr val="222222"/>
                </a:solidFill>
                <a:effectLst/>
                <a:latin typeface="Candara"/>
                <a:cs typeface="Times New Roman"/>
              </a:rPr>
              <a:t> the </a:t>
            </a:r>
            <a:r>
              <a:rPr lang="en-US" dirty="0">
                <a:solidFill>
                  <a:srgbClr val="222222"/>
                </a:solidFill>
                <a:latin typeface="Candara"/>
                <a:cs typeface="Times New Roman"/>
              </a:rPr>
              <a:t>information </a:t>
            </a:r>
            <a:r>
              <a:rPr lang="en-US" b="0" i="0" u="none" strike="noStrike" dirty="0">
                <a:solidFill>
                  <a:srgbClr val="222222"/>
                </a:solidFill>
                <a:effectLst/>
                <a:latin typeface="Candara"/>
                <a:cs typeface="Times New Roman"/>
              </a:rPr>
              <a:t>to </a:t>
            </a:r>
            <a:r>
              <a:rPr lang="en-US" dirty="0">
                <a:solidFill>
                  <a:srgbClr val="222222"/>
                </a:solidFill>
                <a:latin typeface="Candara"/>
                <a:cs typeface="Times New Roman"/>
              </a:rPr>
              <a:t>law enforcement</a:t>
            </a:r>
            <a:r>
              <a:rPr lang="en-US" b="0" i="0" u="none" strike="noStrike" dirty="0">
                <a:solidFill>
                  <a:srgbClr val="222222"/>
                </a:solidFill>
                <a:effectLst/>
                <a:latin typeface="Candara"/>
                <a:cs typeface="Times New Roman"/>
              </a:rPr>
              <a:t>.</a:t>
            </a:r>
            <a:endParaRPr lang="en-US" dirty="0">
              <a:solidFill>
                <a:srgbClr val="000000"/>
              </a:solidFill>
              <a:latin typeface="Candara"/>
              <a:cs typeface="Times New Roman"/>
            </a:endParaRPr>
          </a:p>
          <a:p>
            <a:r>
              <a:rPr lang="en-US" dirty="0">
                <a:solidFill>
                  <a:srgbClr val="222222"/>
                </a:solidFill>
                <a:latin typeface="Candara"/>
                <a:cs typeface="Times New Roman"/>
              </a:rPr>
              <a:t>Frankie Moyo consented to the disclosure of their profile to law enforcement users when they subscribed </a:t>
            </a:r>
            <a:r>
              <a:rPr lang="en-US" b="0" i="0" u="none" strike="noStrike" dirty="0">
                <a:solidFill>
                  <a:srgbClr val="222222"/>
                </a:solidFill>
                <a:effectLst/>
                <a:latin typeface="Candara"/>
                <a:cs typeface="Times New Roman"/>
              </a:rPr>
              <a:t>to the </a:t>
            </a:r>
            <a:r>
              <a:rPr lang="en-US" dirty="0">
                <a:solidFill>
                  <a:srgbClr val="222222"/>
                </a:solidFill>
                <a:latin typeface="Candara"/>
                <a:cs typeface="Times New Roman"/>
              </a:rPr>
              <a:t>service</a:t>
            </a:r>
            <a:r>
              <a:rPr lang="en-US" b="0" i="0" u="none" strike="noStrike" dirty="0">
                <a:solidFill>
                  <a:srgbClr val="222222"/>
                </a:solidFill>
                <a:effectLst/>
                <a:latin typeface="Candara"/>
                <a:cs typeface="Times New Roman"/>
              </a:rPr>
              <a:t>.</a:t>
            </a:r>
            <a:endParaRPr lang="en-US" dirty="0">
              <a:solidFill>
                <a:srgbClr val="222222"/>
              </a:solidFill>
              <a:latin typeface="Candara"/>
              <a:cs typeface="Times New Roman"/>
            </a:endParaRPr>
          </a:p>
          <a:p>
            <a:pPr marL="457200" indent="-457200"/>
            <a:endParaRPr lang="en-US" sz="1100">
              <a:solidFill>
                <a:srgbClr val="222222"/>
              </a:solidFill>
              <a:latin typeface="Times New Roman"/>
              <a:cs typeface="Times New Roman"/>
            </a:endParaRPr>
          </a:p>
        </p:txBody>
      </p:sp>
    </p:spTree>
    <p:extLst>
      <p:ext uri="{BB962C8B-B14F-4D97-AF65-F5344CB8AC3E}">
        <p14:creationId xmlns:p14="http://schemas.microsoft.com/office/powerpoint/2010/main" val="3965807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FCE65-0344-4172-901A-AD7C784C08C8}"/>
              </a:ext>
            </a:extLst>
          </p:cNvPr>
          <p:cNvSpPr>
            <a:spLocks noGrp="1"/>
          </p:cNvSpPr>
          <p:nvPr>
            <p:ph type="title"/>
          </p:nvPr>
        </p:nvSpPr>
        <p:spPr/>
        <p:txBody>
          <a:bodyPr>
            <a:normAutofit/>
          </a:bodyPr>
          <a:lstStyle/>
          <a:p>
            <a:r>
              <a:rPr lang="en-US" dirty="0">
                <a:effectLst/>
              </a:rPr>
              <a:t>Prosecution Witnesses:</a:t>
            </a:r>
            <a:endParaRPr lang="en-US" dirty="0"/>
          </a:p>
        </p:txBody>
      </p:sp>
      <p:sp>
        <p:nvSpPr>
          <p:cNvPr id="3" name="Content Placeholder 2">
            <a:extLst>
              <a:ext uri="{FF2B5EF4-FFF2-40B4-BE49-F238E27FC236}">
                <a16:creationId xmlns:a16="http://schemas.microsoft.com/office/drawing/2014/main" id="{676723CC-A78B-4791-A172-9230AA486F56}"/>
              </a:ext>
            </a:extLst>
          </p:cNvPr>
          <p:cNvSpPr>
            <a:spLocks noGrp="1"/>
          </p:cNvSpPr>
          <p:nvPr>
            <p:ph idx="1"/>
          </p:nvPr>
        </p:nvSpPr>
        <p:spPr/>
        <p:txBody>
          <a:bodyPr vert="horz" lIns="91440" tIns="45720" rIns="91440" bIns="45720" rtlCol="0" anchor="t">
            <a:normAutofit/>
          </a:bodyPr>
          <a:lstStyle/>
          <a:p>
            <a:endParaRPr lang="en-US" b="1" dirty="0"/>
          </a:p>
          <a:p>
            <a:r>
              <a:rPr lang="en-US" b="1" dirty="0"/>
              <a:t>Frankie Moyo</a:t>
            </a:r>
            <a:r>
              <a:rPr lang="en-US" dirty="0"/>
              <a:t>– Student</a:t>
            </a:r>
          </a:p>
          <a:p>
            <a:endParaRPr lang="en-US" dirty="0"/>
          </a:p>
          <a:p>
            <a:r>
              <a:rPr lang="en-US" b="1" dirty="0"/>
              <a:t>Ronan Saleh</a:t>
            </a:r>
            <a:r>
              <a:rPr lang="en-US" dirty="0"/>
              <a:t> – Detective</a:t>
            </a:r>
          </a:p>
          <a:p>
            <a:endParaRPr lang="en-US" dirty="0"/>
          </a:p>
          <a:p>
            <a:r>
              <a:rPr lang="en-US" b="1" dirty="0"/>
              <a:t>Bailey Kim</a:t>
            </a:r>
            <a:r>
              <a:rPr lang="en-US" dirty="0"/>
              <a:t>– Professor</a:t>
            </a:r>
          </a:p>
        </p:txBody>
      </p:sp>
    </p:spTree>
    <p:extLst>
      <p:ext uri="{BB962C8B-B14F-4D97-AF65-F5344CB8AC3E}">
        <p14:creationId xmlns:p14="http://schemas.microsoft.com/office/powerpoint/2010/main" val="742584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19A7C-5F31-4261-B256-AAC8269DB54B}"/>
              </a:ext>
            </a:extLst>
          </p:cNvPr>
          <p:cNvSpPr>
            <a:spLocks noGrp="1"/>
          </p:cNvSpPr>
          <p:nvPr>
            <p:ph type="title"/>
          </p:nvPr>
        </p:nvSpPr>
        <p:spPr/>
        <p:txBody>
          <a:bodyPr>
            <a:normAutofit/>
          </a:bodyPr>
          <a:lstStyle/>
          <a:p>
            <a:r>
              <a:rPr lang="en-US" dirty="0"/>
              <a:t>Key Defense Arguments</a:t>
            </a:r>
          </a:p>
        </p:txBody>
      </p:sp>
      <p:sp>
        <p:nvSpPr>
          <p:cNvPr id="3" name="Content Placeholder 2">
            <a:extLst>
              <a:ext uri="{FF2B5EF4-FFF2-40B4-BE49-F238E27FC236}">
                <a16:creationId xmlns:a16="http://schemas.microsoft.com/office/drawing/2014/main" id="{C1DF60DC-8172-4F7F-BD8A-B70DF050C7B5}"/>
              </a:ext>
            </a:extLst>
          </p:cNvPr>
          <p:cNvSpPr>
            <a:spLocks noGrp="1"/>
          </p:cNvSpPr>
          <p:nvPr>
            <p:ph idx="1"/>
          </p:nvPr>
        </p:nvSpPr>
        <p:spPr/>
        <p:txBody>
          <a:bodyPr vert="horz" lIns="91440" tIns="45720" rIns="91440" bIns="45720" rtlCol="0" anchor="t">
            <a:noAutofit/>
          </a:bodyPr>
          <a:lstStyle/>
          <a:p>
            <a:pPr algn="l" rtl="0" fontAlgn="base">
              <a:buFont typeface="Arial,Sans-Serif" panose="020B0604020202020204" pitchFamily="34" charset="0"/>
              <a:buChar char="•"/>
            </a:pPr>
            <a:endParaRPr lang="en-US" sz="2800" b="0" i="0" u="none" strike="noStrike" dirty="0">
              <a:solidFill>
                <a:srgbClr val="000000"/>
              </a:solidFill>
              <a:effectLst/>
              <a:latin typeface="Candara" panose="020E0502030303020204" pitchFamily="34" charset="0"/>
            </a:endParaRPr>
          </a:p>
          <a:p>
            <a:pPr>
              <a:buFont typeface="Arial" panose="020B0604020202020204" pitchFamily="34" charset="0"/>
              <a:buChar char="•"/>
            </a:pPr>
            <a:r>
              <a:rPr lang="en-US" sz="2400" dirty="0">
                <a:solidFill>
                  <a:srgbClr val="222222"/>
                </a:solidFill>
                <a:latin typeface="Candara"/>
                <a:cs typeface="Times New Roman"/>
              </a:rPr>
              <a:t>The fact that the DNA is held by a third party does not itself overcome the user’s claim to Fourth Amendment protection.</a:t>
            </a:r>
          </a:p>
          <a:p>
            <a:pPr>
              <a:buFont typeface="Arial" panose="020B0604020202020204" pitchFamily="34" charset="0"/>
              <a:buChar char="•"/>
            </a:pPr>
            <a:r>
              <a:rPr lang="en-US" sz="2400" dirty="0">
                <a:solidFill>
                  <a:srgbClr val="222222"/>
                </a:solidFill>
                <a:latin typeface="Candara"/>
                <a:cs typeface="Times New Roman"/>
              </a:rPr>
              <a:t>Frankie Moyo did not knowingly or willingly consent to the government’s use of their DNA and the opt-out provision in the contract was not sufficient.</a:t>
            </a:r>
          </a:p>
          <a:p>
            <a:pPr>
              <a:buFont typeface="Arial" panose="020B0604020202020204" pitchFamily="34" charset="0"/>
              <a:buChar char="•"/>
            </a:pPr>
            <a:r>
              <a:rPr lang="en-US" sz="2400" dirty="0">
                <a:solidFill>
                  <a:srgbClr val="222222"/>
                </a:solidFill>
                <a:latin typeface="Candara"/>
                <a:cs typeface="Times New Roman"/>
              </a:rPr>
              <a:t>Even if Frankie consented, Morgan Remy did not consent to the search and the third-party doctrine would not permit </a:t>
            </a:r>
            <a:r>
              <a:rPr lang="en-US" sz="2400" b="0" i="0" u="none" strike="noStrike" dirty="0">
                <a:solidFill>
                  <a:srgbClr val="222222"/>
                </a:solidFill>
                <a:effectLst/>
                <a:latin typeface="Candara"/>
                <a:cs typeface="Times New Roman"/>
              </a:rPr>
              <a:t>the </a:t>
            </a:r>
            <a:r>
              <a:rPr lang="en-US" sz="2400" dirty="0">
                <a:solidFill>
                  <a:srgbClr val="222222"/>
                </a:solidFill>
                <a:latin typeface="Candara"/>
                <a:cs typeface="Times New Roman"/>
              </a:rPr>
              <a:t>disclosure of their genetic profile</a:t>
            </a:r>
            <a:r>
              <a:rPr lang="en-US" sz="2400" b="0" i="0" u="none" strike="noStrike" dirty="0">
                <a:solidFill>
                  <a:srgbClr val="222222"/>
                </a:solidFill>
                <a:effectLst/>
                <a:latin typeface="Candara"/>
                <a:cs typeface="Times New Roman"/>
              </a:rPr>
              <a:t>.</a:t>
            </a:r>
          </a:p>
          <a:p>
            <a:pPr marR="0" algn="l" defTabSz="457200">
              <a:lnSpc>
                <a:spcPct val="100000"/>
              </a:lnSpc>
              <a:spcBef>
                <a:spcPct val="20000"/>
              </a:spcBef>
              <a:spcAft>
                <a:spcPts val="0"/>
              </a:spcAft>
              <a:buClrTx/>
              <a:buSzTx/>
              <a:buFont typeface="Arial" panose="020B0604020202020204" pitchFamily="34" charset="0"/>
              <a:buChar char="•"/>
              <a:tabLst/>
              <a:defRPr/>
            </a:pPr>
            <a:endParaRPr lang="en-US" sz="1200" b="0" i="0" u="none" strike="noStrike">
              <a:solidFill>
                <a:srgbClr val="222222"/>
              </a:solidFill>
              <a:effectLst/>
              <a:latin typeface="Times New Roman"/>
              <a:cs typeface="Times New Roman"/>
            </a:endParaRPr>
          </a:p>
        </p:txBody>
      </p:sp>
    </p:spTree>
    <p:extLst>
      <p:ext uri="{BB962C8B-B14F-4D97-AF65-F5344CB8AC3E}">
        <p14:creationId xmlns:p14="http://schemas.microsoft.com/office/powerpoint/2010/main" val="2500236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417FF-694F-4A8C-8CF4-D06812813BAA}"/>
              </a:ext>
            </a:extLst>
          </p:cNvPr>
          <p:cNvSpPr>
            <a:spLocks noGrp="1"/>
          </p:cNvSpPr>
          <p:nvPr>
            <p:ph type="title"/>
          </p:nvPr>
        </p:nvSpPr>
        <p:spPr>
          <a:xfrm>
            <a:off x="457200" y="379562"/>
            <a:ext cx="8229600" cy="1259457"/>
          </a:xfrm>
        </p:spPr>
        <p:txBody>
          <a:bodyPr>
            <a:normAutofit fontScale="90000"/>
          </a:bodyPr>
          <a:lstStyle/>
          <a:p>
            <a:r>
              <a:rPr lang="en-US">
                <a:effectLst/>
              </a:rPr>
              <a:t>Defendant’s Witnesses:</a:t>
            </a:r>
            <a:br>
              <a:rPr lang="en-US">
                <a:effectLst/>
              </a:rPr>
            </a:br>
            <a:endParaRPr lang="en-US"/>
          </a:p>
        </p:txBody>
      </p:sp>
      <p:sp>
        <p:nvSpPr>
          <p:cNvPr id="3" name="Content Placeholder 2">
            <a:extLst>
              <a:ext uri="{FF2B5EF4-FFF2-40B4-BE49-F238E27FC236}">
                <a16:creationId xmlns:a16="http://schemas.microsoft.com/office/drawing/2014/main" id="{83675C46-6B2B-46AE-BF55-938F4BD54B40}"/>
              </a:ext>
            </a:extLst>
          </p:cNvPr>
          <p:cNvSpPr>
            <a:spLocks noGrp="1"/>
          </p:cNvSpPr>
          <p:nvPr>
            <p:ph idx="1"/>
          </p:nvPr>
        </p:nvSpPr>
        <p:spPr/>
        <p:txBody>
          <a:bodyPr vert="horz" lIns="91440" tIns="45720" rIns="91440" bIns="45720" rtlCol="0" anchor="t">
            <a:normAutofit/>
          </a:bodyPr>
          <a:lstStyle/>
          <a:p>
            <a:endParaRPr lang="en-US" b="1" dirty="0"/>
          </a:p>
          <a:p>
            <a:r>
              <a:rPr lang="en-US" b="1" dirty="0"/>
              <a:t>Archer Morales </a:t>
            </a:r>
            <a:r>
              <a:rPr lang="en-US" dirty="0"/>
              <a:t>– CEO of </a:t>
            </a:r>
            <a:r>
              <a:rPr lang="en-US" dirty="0" err="1"/>
              <a:t>GeneHeritage</a:t>
            </a:r>
          </a:p>
          <a:p>
            <a:endParaRPr lang="en-US" dirty="0"/>
          </a:p>
          <a:p>
            <a:r>
              <a:rPr lang="en-US" b="1" dirty="0"/>
              <a:t>Val Barak </a:t>
            </a:r>
            <a:r>
              <a:rPr lang="en-US" dirty="0"/>
              <a:t>– Student</a:t>
            </a:r>
          </a:p>
          <a:p>
            <a:endParaRPr lang="en-US" dirty="0"/>
          </a:p>
          <a:p>
            <a:r>
              <a:rPr lang="en-US" b="1" dirty="0"/>
              <a:t>Haven Peeters</a:t>
            </a:r>
            <a:r>
              <a:rPr lang="en-US" dirty="0"/>
              <a:t> – Journalist/Podcaster </a:t>
            </a:r>
          </a:p>
        </p:txBody>
      </p:sp>
    </p:spTree>
    <p:extLst>
      <p:ext uri="{BB962C8B-B14F-4D97-AF65-F5344CB8AC3E}">
        <p14:creationId xmlns:p14="http://schemas.microsoft.com/office/powerpoint/2010/main" val="1681740213"/>
      </p:ext>
    </p:extLst>
  </p:cSld>
  <p:clrMapOvr>
    <a:masterClrMapping/>
  </p:clrMapOvr>
</p:sld>
</file>

<file path=ppt/theme/theme1.xml><?xml version="1.0" encoding="utf-8"?>
<a:theme xmlns:a="http://schemas.openxmlformats.org/drawingml/2006/main" name="OCLR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CLRE Powerpoint Template" id="{07A0EAD2-9773-4971-9527-1F61AD0A70B7}" vid="{6E23E588-0028-4C45-B9F1-34380B92CAA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3578ae20-a50c-4a27-87f7-76e26d98301f">
      <UserInfo>
        <DisplayName>Danielle Wilmot</DisplayName>
        <AccountId>6476</AccountId>
        <AccountType/>
      </UserInfo>
      <UserInfo>
        <DisplayName>Ryan Suskey</DisplayName>
        <AccountId>95</AccountId>
        <AccountType/>
      </UserInfo>
    </SharedWithUsers>
    <TaxCatchAll xmlns="3578ae20-a50c-4a27-87f7-76e26d98301f" xsi:nil="true"/>
    <lcf76f155ced4ddcb4097134ff3c332f xmlns="c4dc8f49-2abe-4678-acba-8d7a0d1b5ad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ED0E4292745DD4CA0F5B42A51ECC860" ma:contentTypeVersion="23" ma:contentTypeDescription="Create a new document." ma:contentTypeScope="" ma:versionID="18bf41c60e2daeeb28df6dd1f3765c69">
  <xsd:schema xmlns:xsd="http://www.w3.org/2001/XMLSchema" xmlns:xs="http://www.w3.org/2001/XMLSchema" xmlns:p="http://schemas.microsoft.com/office/2006/metadata/properties" xmlns:ns1="http://schemas.microsoft.com/sharepoint/v3" xmlns:ns2="3578ae20-a50c-4a27-87f7-76e26d98301f" xmlns:ns3="9f82ec45-d431-489d-bc00-177e8a2aedd7" xmlns:ns4="c4dc8f49-2abe-4678-acba-8d7a0d1b5adf" targetNamespace="http://schemas.microsoft.com/office/2006/metadata/properties" ma:root="true" ma:fieldsID="81789035cb66408d96f52be6dd28ee17" ns1:_="" ns2:_="" ns3:_="" ns4:_="">
    <xsd:import namespace="http://schemas.microsoft.com/sharepoint/v3"/>
    <xsd:import namespace="3578ae20-a50c-4a27-87f7-76e26d98301f"/>
    <xsd:import namespace="9f82ec45-d431-489d-bc00-177e8a2aedd7"/>
    <xsd:import namespace="c4dc8f49-2abe-4678-acba-8d7a0d1b5adf"/>
    <xsd:element name="properties">
      <xsd:complexType>
        <xsd:sequence>
          <xsd:element name="documentManagement">
            <xsd:complexType>
              <xsd:all>
                <xsd:element ref="ns2:SharedWithUsers" minOccurs="0"/>
                <xsd:element ref="ns2:SharedWithDetails"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1:_ip_UnifiedCompliancePolicyProperties" minOccurs="0"/>
                <xsd:element ref="ns1:_ip_UnifiedCompliancePolicyUIAction" minOccurs="0"/>
                <xsd:element ref="ns4:MediaServiceOCR" minOccurs="0"/>
                <xsd:element ref="ns4:MediaServiceLocation" minOccurs="0"/>
                <xsd:element ref="ns4:MediaServiceEventHashCode" minOccurs="0"/>
                <xsd:element ref="ns4:MediaServiceGenerationTime" minOccurs="0"/>
                <xsd:element ref="ns4:MediaServiceAutoKeyPoints" minOccurs="0"/>
                <xsd:element ref="ns4:MediaServiceKeyPoints" minOccurs="0"/>
                <xsd:element ref="ns4:MediaLengthInSeconds" minOccurs="0"/>
                <xsd:element ref="ns4:lcf76f155ced4ddcb4097134ff3c332f" minOccurs="0"/>
                <xsd:element ref="ns2:TaxCatchAll" minOccurs="0"/>
                <xsd:element ref="ns4:MediaServiceSearchProperties" minOccurs="0"/>
                <xsd:element ref="ns4:MediaServiceObjectDetectorVersion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description="" ma:hidden="true" ma:internalName="_ip_UnifiedCompliancePolicyProperties">
      <xsd:simpleType>
        <xsd:restriction base="dms:Note"/>
      </xsd:simpleType>
    </xsd:element>
    <xsd:element name="_ip_UnifiedCompliancePolicyUIAction" ma:index="17"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78ae20-a50c-4a27-87f7-76e26d98301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7" nillable="true" ma:displayName="Taxonomy Catch All Column" ma:hidden="true" ma:list="{8e4da037-e6d6-4340-afdf-dceb4aa05200}" ma:internalName="TaxCatchAll" ma:showField="CatchAllData" ma:web="3578ae20-a50c-4a27-87f7-76e26d98301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82ec45-d431-489d-bc00-177e8a2aedd7" elementFormDefault="qualified">
    <xsd:import namespace="http://schemas.microsoft.com/office/2006/documentManagement/types"/>
    <xsd:import namespace="http://schemas.microsoft.com/office/infopath/2007/PartnerControls"/>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4dc8f49-2abe-4678-acba-8d7a0d1b5adf"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e5365702-08e9-4186-b490-5e7712248ec2" ma:termSetId="09814cd3-568e-fe90-9814-8d621ff8fb84" ma:anchorId="fba54fb3-c3e1-fe81-a776-ca4b69148c4d" ma:open="true" ma:isKeyword="false">
      <xsd:complexType>
        <xsd:sequence>
          <xsd:element ref="pc:Terms" minOccurs="0" maxOccurs="1"/>
        </xsd:sequence>
      </xsd:complex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ObjectDetectorVersions" ma:index="29"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C920A54-AAE1-4EE8-A250-1AEC6CBBA7A5}">
  <ds:schemaRefs>
    <ds:schemaRef ds:uri="http://schemas.microsoft.com/office/2006/metadata/properties"/>
    <ds:schemaRef ds:uri="http://purl.org/dc/terms/"/>
    <ds:schemaRef ds:uri="http://schemas.openxmlformats.org/package/2006/metadata/core-properties"/>
    <ds:schemaRef ds:uri="http://www.w3.org/XML/1998/namespace"/>
    <ds:schemaRef ds:uri="3578ae20-a50c-4a27-87f7-76e26d98301f"/>
    <ds:schemaRef ds:uri="http://schemas.microsoft.com/sharepoint/v3"/>
    <ds:schemaRef ds:uri="http://schemas.microsoft.com/office/2006/documentManagement/types"/>
    <ds:schemaRef ds:uri="http://purl.org/dc/elements/1.1/"/>
    <ds:schemaRef ds:uri="http://schemas.microsoft.com/office/infopath/2007/PartnerControls"/>
    <ds:schemaRef ds:uri="c4dc8f49-2abe-4678-acba-8d7a0d1b5adf"/>
    <ds:schemaRef ds:uri="9f82ec45-d431-489d-bc00-177e8a2aedd7"/>
    <ds:schemaRef ds:uri="http://purl.org/dc/dcmitype/"/>
  </ds:schemaRefs>
</ds:datastoreItem>
</file>

<file path=customXml/itemProps2.xml><?xml version="1.0" encoding="utf-8"?>
<ds:datastoreItem xmlns:ds="http://schemas.openxmlformats.org/officeDocument/2006/customXml" ds:itemID="{7BA68AB3-7EA6-46F8-80B4-AA1BE584415D}"/>
</file>

<file path=customXml/itemProps3.xml><?xml version="1.0" encoding="utf-8"?>
<ds:datastoreItem xmlns:ds="http://schemas.openxmlformats.org/officeDocument/2006/customXml" ds:itemID="{71851329-F52A-46CB-8117-30F06D32689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OCLRE Powerpoint witness</Template>
  <TotalTime>265</TotalTime>
  <Words>2507</Words>
  <Application>Microsoft Office PowerPoint</Application>
  <PresentationFormat>On-screen Show (4:3)</PresentationFormat>
  <Paragraphs>219</Paragraphs>
  <Slides>41</Slides>
  <Notes>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OCLRE Template</vt:lpstr>
      <vt:lpstr>2026 Ohio High School  Mock trial</vt:lpstr>
      <vt:lpstr>By the numbers:</vt:lpstr>
      <vt:lpstr>2026 Mock Trial Case File</vt:lpstr>
      <vt:lpstr>PowerPoint Presentation</vt:lpstr>
      <vt:lpstr>The Burden</vt:lpstr>
      <vt:lpstr>Key Prosecution Arguments</vt:lpstr>
      <vt:lpstr>Prosecution Witnesses:</vt:lpstr>
      <vt:lpstr>Key Defense Arguments</vt:lpstr>
      <vt:lpstr>Defendant’s Witnesses: </vt:lpstr>
      <vt:lpstr>Exhibits</vt:lpstr>
      <vt:lpstr>Judging Guidelines</vt:lpstr>
      <vt:lpstr>Scoring Guidelines</vt:lpstr>
      <vt:lpstr>Scoring Process</vt:lpstr>
      <vt:lpstr>A Note on “Tie” Scores </vt:lpstr>
      <vt:lpstr>PowerPoint Presentation</vt:lpstr>
      <vt:lpstr>Individual Awards</vt:lpstr>
      <vt:lpstr>Support Materials </vt:lpstr>
      <vt:lpstr>Objections During Trial</vt:lpstr>
      <vt:lpstr>Pre-Trial Conference (10 min) – Required  </vt:lpstr>
      <vt:lpstr>Pre-Trial Conference (10 min) – Permitted  </vt:lpstr>
      <vt:lpstr>Pre-Trial Conference (10 min) – NOT Permitted  </vt:lpstr>
      <vt:lpstr>Opening the Court</vt:lpstr>
      <vt:lpstr>Opening Statements (4 min each)</vt:lpstr>
      <vt:lpstr>Swearing the Witnesses</vt:lpstr>
      <vt:lpstr>Testimony of Witnesses</vt:lpstr>
      <vt:lpstr>Regarding Witnesses</vt:lpstr>
      <vt:lpstr>Regarding Exhibits</vt:lpstr>
      <vt:lpstr>Prior to Closing Arguments</vt:lpstr>
      <vt:lpstr>Closing Arguments (5 min each)</vt:lpstr>
      <vt:lpstr>Scoring</vt:lpstr>
      <vt:lpstr> Post-trial Objections</vt:lpstr>
      <vt:lpstr>Post-trial Objections (cont.)</vt:lpstr>
      <vt:lpstr>Material Rules Violation</vt:lpstr>
      <vt:lpstr>Gross Rules Violation</vt:lpstr>
      <vt:lpstr>Conclusion of Trial</vt:lpstr>
      <vt:lpstr>Debriefing/Awards</vt:lpstr>
      <vt:lpstr>Closing the Court</vt:lpstr>
      <vt:lpstr>PowerPoint Presentation</vt:lpstr>
      <vt:lpstr>Do’s of Judging</vt:lpstr>
      <vt:lpstr>Don’ts of Judging</vt:lpstr>
      <vt:lpstr>2026 Ohio Mock Trial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Winning with Your Witness</dc:title>
  <dc:creator>Cecilia Burford</dc:creator>
  <cp:lastModifiedBy>Jenna Lewis</cp:lastModifiedBy>
  <cp:revision>106</cp:revision>
  <cp:lastPrinted>2017-11-01T19:18:56Z</cp:lastPrinted>
  <dcterms:created xsi:type="dcterms:W3CDTF">2017-10-16T13:58:25Z</dcterms:created>
  <dcterms:modified xsi:type="dcterms:W3CDTF">2025-10-29T14:31:30Z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0x0101009ED0E4292745DD4CA0F5B42A51ECC860</vt:lpwstr>
  </property>
  <property fmtid="{D5CDD505-2E9C-101B-9397-08002B2CF9AE}" pid="3" name="MediaServiceImageTags">
    <vt:lpwstr/>
  </property>
</Properties>
</file>